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41"/>
  </p:notesMasterIdLst>
  <p:handoutMasterIdLst>
    <p:handoutMasterId r:id="rId42"/>
  </p:handoutMasterIdLst>
  <p:sldIdLst>
    <p:sldId id="2751" r:id="rId2"/>
    <p:sldId id="2806" r:id="rId3"/>
    <p:sldId id="2807" r:id="rId4"/>
    <p:sldId id="2774" r:id="rId5"/>
    <p:sldId id="2773" r:id="rId6"/>
    <p:sldId id="2791" r:id="rId7"/>
    <p:sldId id="2794" r:id="rId8"/>
    <p:sldId id="2797" r:id="rId9"/>
    <p:sldId id="2798" r:id="rId10"/>
    <p:sldId id="2792" r:id="rId11"/>
    <p:sldId id="2793" r:id="rId12"/>
    <p:sldId id="2795" r:id="rId13"/>
    <p:sldId id="2796" r:id="rId14"/>
    <p:sldId id="2808" r:id="rId15"/>
    <p:sldId id="2776" r:id="rId16"/>
    <p:sldId id="2777" r:id="rId17"/>
    <p:sldId id="2779" r:id="rId18"/>
    <p:sldId id="2780" r:id="rId19"/>
    <p:sldId id="2781" r:id="rId20"/>
    <p:sldId id="2783" r:id="rId21"/>
    <p:sldId id="2784" r:id="rId22"/>
    <p:sldId id="2782" r:id="rId23"/>
    <p:sldId id="2785" r:id="rId24"/>
    <p:sldId id="2786" r:id="rId25"/>
    <p:sldId id="2787" r:id="rId26"/>
    <p:sldId id="2788" r:id="rId27"/>
    <p:sldId id="2789" r:id="rId28"/>
    <p:sldId id="2799" r:id="rId29"/>
    <p:sldId id="2802" r:id="rId30"/>
    <p:sldId id="2801" r:id="rId31"/>
    <p:sldId id="2803" r:id="rId32"/>
    <p:sldId id="2800" r:id="rId33"/>
    <p:sldId id="2804" r:id="rId34"/>
    <p:sldId id="2805" r:id="rId35"/>
    <p:sldId id="2809" r:id="rId36"/>
    <p:sldId id="2790" r:id="rId37"/>
    <p:sldId id="2810" r:id="rId38"/>
    <p:sldId id="2811" r:id="rId39"/>
    <p:sldId id="281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4070"/>
    <a:srgbClr val="759C6C"/>
    <a:srgbClr val="D1350F"/>
    <a:srgbClr val="4E3629"/>
    <a:srgbClr val="AE562C"/>
    <a:srgbClr val="F8F7F4"/>
    <a:srgbClr val="445058"/>
    <a:srgbClr val="F5DC92"/>
    <a:srgbClr val="507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7" autoAdjust="0"/>
    <p:restoredTop sz="93099" autoAdjust="0"/>
  </p:normalViewPr>
  <p:slideViewPr>
    <p:cSldViewPr snapToGrid="0">
      <p:cViewPr varScale="1">
        <p:scale>
          <a:sx n="80" d="100"/>
          <a:sy n="80" d="100"/>
        </p:scale>
        <p:origin x="105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overlay val="0"/>
      <c:txPr>
        <a:bodyPr/>
        <a:lstStyle/>
        <a:p>
          <a:pPr>
            <a:defRPr sz="1599"/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6232095754427564"/>
          <c:y val="0.15581102362204724"/>
          <c:w val="0.79499613511888634"/>
          <c:h val="0.58405564304461943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MEMORY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CRM</c:v>
                </c:pt>
                <c:pt idx="1">
                  <c:v>HCM</c:v>
                </c:pt>
                <c:pt idx="2">
                  <c:v>ERP</c:v>
                </c:pt>
                <c:pt idx="3">
                  <c:v>BI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2.2000000000000002</c:v>
                </c:pt>
                <c:pt idx="2">
                  <c:v>2.4</c:v>
                </c:pt>
                <c:pt idx="3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79-40F6-AA29-E257C71D1C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189888"/>
        <c:axId val="123220736"/>
      </c:areaChart>
      <c:catAx>
        <c:axId val="1231898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99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Pluggable Database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99"/>
            </a:pPr>
            <a:endParaRPr lang="ko-KR"/>
          </a:p>
        </c:txPr>
        <c:crossAx val="123220736"/>
        <c:crosses val="autoZero"/>
        <c:auto val="1"/>
        <c:lblAlgn val="ctr"/>
        <c:lblOffset val="100"/>
        <c:noMultiLvlLbl val="0"/>
      </c:catAx>
      <c:valAx>
        <c:axId val="123220736"/>
        <c:scaling>
          <c:orientation val="minMax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99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GB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399"/>
            </a:pPr>
            <a:endParaRPr lang="ko-KR"/>
          </a:p>
        </c:txPr>
        <c:crossAx val="123189888"/>
        <c:crosses val="autoZero"/>
        <c:crossBetween val="midCat"/>
      </c:valAx>
      <c:spPr>
        <a:noFill/>
        <a:ln w="25384">
          <a:noFill/>
        </a:ln>
      </c:spPr>
    </c:plotArea>
    <c:plotVisOnly val="1"/>
    <c:dispBlanksAs val="zero"/>
    <c:showDLblsOverMax val="0"/>
  </c:chart>
  <c:spPr>
    <a:solidFill>
      <a:schemeClr val="bg1"/>
    </a:solidFill>
  </c:spPr>
  <c:txPr>
    <a:bodyPr/>
    <a:lstStyle/>
    <a:p>
      <a:pPr>
        <a:defRPr sz="1799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DB071E0-7588-4569-841A-22398748A7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BB3453-4663-49D4-8CE2-25A4B22ED8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64154-9D30-400F-BAF2-36F31FBF1766}" type="datetimeFigureOut">
              <a:rPr lang="en-US" altLang="ko-KR" smtClean="0"/>
              <a:t>12/13/2019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DE86D1-7091-4EA3-A61B-282CA404A6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33BA62-63FA-412D-904C-818F443E7D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F5E81-F71C-41F9-B252-970D7C6001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4259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71AFE-3F7A-4EF6-BB7F-185B15A80AED}" type="datetimeFigureOut">
              <a:rPr lang="en-US" altLang="ko-KR" smtClean="0"/>
              <a:t>12/13/2019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C16FB-9D68-C74B-AABD-CDFC2ED74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884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Oracle Database 19c_AppDev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80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80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88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70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50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88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77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32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06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29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97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2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45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23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50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02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901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94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56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3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20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34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17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36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17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OW The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E41EF51B-5365-4A3A-A026-8C938E250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/>
        </p:blipFill>
        <p:spPr>
          <a:xfrm>
            <a:off x="3622158" y="213908"/>
            <a:ext cx="8569842" cy="3855582"/>
          </a:xfrm>
          <a:prstGeom prst="rect">
            <a:avLst/>
          </a:prstGeom>
        </p:spPr>
      </p:pic>
      <p:pic>
        <p:nvPicPr>
          <p:cNvPr id="14" name="Picture 13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FA9D9C0C-1303-4BC2-865B-D87B14FAE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2" r="1"/>
          <a:stretch/>
        </p:blipFill>
        <p:spPr>
          <a:xfrm>
            <a:off x="0" y="2834218"/>
            <a:ext cx="2399387" cy="164978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D67E56D-4C0D-454A-AEE8-2349559EAAB5}"/>
              </a:ext>
            </a:extLst>
          </p:cNvPr>
          <p:cNvSpPr/>
          <p:nvPr userDrawn="1"/>
        </p:nvSpPr>
        <p:spPr>
          <a:xfrm>
            <a:off x="1064732" y="574906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0CA049-1897-4D90-9AE0-24E2DD7B6708}"/>
              </a:ext>
            </a:extLst>
          </p:cNvPr>
          <p:cNvSpPr/>
          <p:nvPr userDrawn="1"/>
        </p:nvSpPr>
        <p:spPr>
          <a:xfrm>
            <a:off x="10266201" y="4884559"/>
            <a:ext cx="261122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F07EA7-8031-4F08-9F37-BB74DCEC1CDF}"/>
              </a:ext>
            </a:extLst>
          </p:cNvPr>
          <p:cNvSpPr/>
          <p:nvPr userDrawn="1"/>
        </p:nvSpPr>
        <p:spPr>
          <a:xfrm>
            <a:off x="11350323" y="5492391"/>
            <a:ext cx="100826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2F3B2F-BA9B-4050-8B8E-FEF77DEB4768}"/>
              </a:ext>
            </a:extLst>
          </p:cNvPr>
          <p:cNvSpPr/>
          <p:nvPr userDrawn="1"/>
        </p:nvSpPr>
        <p:spPr>
          <a:xfrm>
            <a:off x="10855632" y="4638361"/>
            <a:ext cx="643642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82DD56-E093-444B-B3D1-34399747448D}"/>
              </a:ext>
            </a:extLst>
          </p:cNvPr>
          <p:cNvSpPr/>
          <p:nvPr userDrawn="1"/>
        </p:nvSpPr>
        <p:spPr>
          <a:xfrm>
            <a:off x="10656361" y="4884559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416971-0881-624B-9629-5D3B8A3C4867}"/>
              </a:ext>
            </a:extLst>
          </p:cNvPr>
          <p:cNvSpPr/>
          <p:nvPr userDrawn="1"/>
        </p:nvSpPr>
        <p:spPr>
          <a:xfrm>
            <a:off x="896171" y="4167200"/>
            <a:ext cx="75969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23736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Oracle Sans" panose="020B0503020204020204" pitchFamily="34" charset="0"/>
              </a:rPr>
              <a:t>Oracle OpenWorld 2019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9E44B1-5658-904C-B93E-80423956EC91}"/>
              </a:ext>
            </a:extLst>
          </p:cNvPr>
          <p:cNvSpPr/>
          <p:nvPr userDrawn="1"/>
        </p:nvSpPr>
        <p:spPr>
          <a:xfrm>
            <a:off x="967054" y="5123049"/>
            <a:ext cx="3229730" cy="376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6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  <a:t>SAN FRANCISCO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D19E42-11AE-F941-BFB0-DD0EE4B85C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64732" y="6514977"/>
            <a:ext cx="6542105" cy="365125"/>
          </a:xfrm>
        </p:spPr>
        <p:txBody>
          <a:bodyPr/>
          <a:lstStyle/>
          <a:p>
            <a:r>
              <a:rPr lang="en-US" sz="800" dirty="0"/>
              <a:t>Copyright © 2019 Oracle and/or its affiliates.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5820567-1F70-5947-96EB-0B1A86AC3BF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8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OOW 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675861"/>
            <a:ext cx="7629454" cy="2091701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4400">
                <a:latin typeface="Oracle Sans Extra Bold" panose="020B0803020204020204" pitchFamily="34" charset="0"/>
                <a:ea typeface="+mn-ea"/>
                <a:cs typeface="Oracle Sans Extra Bold" panose="020B08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3429000"/>
            <a:ext cx="7629455" cy="1456631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tx2"/>
                </a:solidFill>
                <a:latin typeface="Oracle Sans Light" panose="020B0403020204020204" pitchFamily="34" charset="0"/>
                <a:ea typeface="Open Sans Light" panose="020B03060305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D2C10D-F209-B443-9F3C-0B55EDFF601F}"/>
              </a:ext>
            </a:extLst>
          </p:cNvPr>
          <p:cNvSpPr/>
          <p:nvPr userDrawn="1"/>
        </p:nvSpPr>
        <p:spPr>
          <a:xfrm>
            <a:off x="761287" y="311586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310F20-1649-734A-B3C6-2E780CA560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4BEF2F3-F18B-274D-A154-AE3820B18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9850" y="6514977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affiliates.</a:t>
            </a:r>
            <a:endParaRPr lang="en-US" sz="800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A2F7050-1098-9B4F-8A8D-C8A4DF15F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287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7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OOW Large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/>
          <a:stretch/>
        </p:blipFill>
        <p:spPr>
          <a:xfrm>
            <a:off x="6337183" y="565565"/>
            <a:ext cx="5854818" cy="316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669101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1600">
                <a:latin typeface="Oracle Sans Extra Bold" panose="020B0803020204020204" pitchFamily="34" charset="0"/>
                <a:ea typeface="+mn-ea"/>
                <a:cs typeface="Oracle Sans Extra Bold" panose="020B08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8"/>
            <a:ext cx="10669102" cy="4067791"/>
          </a:xfrm>
        </p:spPr>
        <p:txBody>
          <a:bodyPr lIns="0" rIns="0">
            <a:normAutofit/>
          </a:bodyPr>
          <a:lstStyle>
            <a:lvl1pPr marL="234950" indent="-2349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Char char="•"/>
              <a:tabLst/>
              <a:defRPr sz="3000" b="0" i="0">
                <a:solidFill>
                  <a:schemeClr val="tx2"/>
                </a:solidFill>
                <a:latin typeface="Oracle Sans Light" panose="020B0403020204020204" pitchFamily="34" charset="0"/>
                <a:ea typeface="Open Sans Light" panose="020B03060305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/>
              <a:t>Duis vitae </a:t>
            </a:r>
            <a:r>
              <a:rPr lang="en-US" dirty="0" err="1"/>
              <a:t>interdum</a:t>
            </a:r>
            <a:r>
              <a:rPr lang="en-US" dirty="0"/>
              <a:t> diam</a:t>
            </a:r>
          </a:p>
          <a:p>
            <a:r>
              <a:rPr lang="en-US" dirty="0"/>
              <a:t>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D2C10D-F209-B443-9F3C-0B55EDFF601F}"/>
              </a:ext>
            </a:extLst>
          </p:cNvPr>
          <p:cNvSpPr/>
          <p:nvPr userDrawn="1"/>
        </p:nvSpPr>
        <p:spPr>
          <a:xfrm>
            <a:off x="761287" y="1975427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8F0D45-1F3C-8841-B124-C9FEF4E5B1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13EDD8D-8F01-EE46-B1C4-C1DA45E31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9850" y="6514977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affiliates.</a:t>
            </a:r>
            <a:endParaRPr lang="en-US" sz="800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A9C9B62-96EF-7D47-BF08-761CE8C5C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287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1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OW 4-Step F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F0FCE765-22CA-7F4E-B5AF-ACFEA61115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889" y="5010978"/>
            <a:ext cx="2626460" cy="66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669101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1600">
                <a:latin typeface="Oracle Sans Extra Bold" panose="020B0803020204020204" pitchFamily="34" charset="0"/>
                <a:ea typeface="+mn-ea"/>
                <a:cs typeface="Oracle Sans Extra Bold" panose="020B08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2331522" cy="330974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1600" b="1" i="0">
                <a:solidFill>
                  <a:schemeClr val="tx2"/>
                </a:solidFill>
                <a:latin typeface="Oracle Sans" panose="020B0503020204020204" pitchFamily="34" charset="0"/>
                <a:ea typeface="Open Sans Light" panose="020B03060305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D2C10D-F209-B443-9F3C-0B55EDFF601F}"/>
              </a:ext>
            </a:extLst>
          </p:cNvPr>
          <p:cNvSpPr/>
          <p:nvPr userDrawn="1"/>
        </p:nvSpPr>
        <p:spPr>
          <a:xfrm>
            <a:off x="761287" y="1975427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id="{B92094A0-05C7-534D-B3B3-D2022D11EFEF}"/>
              </a:ext>
            </a:extLst>
          </p:cNvPr>
          <p:cNvSpPr/>
          <p:nvPr userDrawn="1"/>
        </p:nvSpPr>
        <p:spPr>
          <a:xfrm rot="13500000">
            <a:off x="3052797" y="2358866"/>
            <a:ext cx="216826" cy="216826"/>
          </a:xfrm>
          <a:prstGeom prst="corner">
            <a:avLst>
              <a:gd name="adj1" fmla="val 16867"/>
              <a:gd name="adj2" fmla="val 185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BEDDC8B-C3A4-8348-93A7-AD03E69591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350" y="2716680"/>
            <a:ext cx="2340864" cy="2529712"/>
          </a:xfr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</a:lstStyle>
          <a:p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Lorem ipsum dolor sit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amet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,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consectetur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adipiscing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elit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. Duis vitae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interdum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diam, non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aliquet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enim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2A71D9-E249-2D48-9BF8-D6293AE64F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946" y="2288559"/>
            <a:ext cx="2340864" cy="332038"/>
          </a:xfrm>
        </p:spPr>
        <p:txBody>
          <a:bodyPr lIns="0" rIns="0">
            <a:normAutofit/>
          </a:bodyPr>
          <a:lstStyle>
            <a:lvl1pPr>
              <a:defRPr sz="16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C572955-9B3D-8A48-9080-5D5AF185DF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44344" y="2716680"/>
            <a:ext cx="2340864" cy="2529712"/>
          </a:xfrm>
        </p:spPr>
        <p:txBody>
          <a:bodyPr lIns="0" rIns="0">
            <a:normAutofit/>
          </a:bodyPr>
          <a:lstStyle>
            <a:lvl1pPr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defRPr sz="1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Lorem ipsum dolor sit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amet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,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consectetur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adipiscing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elit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. Duis vitae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interdum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diam, non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aliquet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enim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.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15D195D-008C-7E45-9912-16E0FCFDC0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7139" y="2288559"/>
            <a:ext cx="2340864" cy="332038"/>
          </a:xfrm>
        </p:spPr>
        <p:txBody>
          <a:bodyPr lIns="0" rIns="0">
            <a:normAutofit/>
          </a:bodyPr>
          <a:lstStyle>
            <a:lvl1pPr>
              <a:defRPr sz="16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952A602-4A8F-FE40-A776-A78CC665D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0338" y="2716680"/>
            <a:ext cx="2340864" cy="2529712"/>
          </a:xfrm>
        </p:spPr>
        <p:txBody>
          <a:bodyPr lIns="0" rIns="0">
            <a:normAutofit/>
          </a:bodyPr>
          <a:lstStyle>
            <a:lvl1pPr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defRPr sz="1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Lorem ipsum dolor sit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amet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,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consectetur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adipiscing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elit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. Duis vitae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interdum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diam, non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aliquet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enim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21E2FD4-9288-1040-B4E7-308D67D835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96332" y="2288559"/>
            <a:ext cx="2340864" cy="332038"/>
          </a:xfrm>
        </p:spPr>
        <p:txBody>
          <a:bodyPr lIns="0" rIns="0">
            <a:normAutofit/>
          </a:bodyPr>
          <a:lstStyle>
            <a:lvl1pPr>
              <a:defRPr sz="16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25A92B5-EC38-2544-A3A4-C453717481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6332" y="2716680"/>
            <a:ext cx="2340864" cy="2529712"/>
          </a:xfrm>
        </p:spPr>
        <p:txBody>
          <a:bodyPr lIns="0" rIns="0">
            <a:normAutofit/>
          </a:bodyPr>
          <a:lstStyle>
            <a:lvl1pPr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defRPr sz="1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Lorem ipsum dolor sit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amet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,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consectetur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adipiscing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elit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. Duis vitae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interdum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diam, non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aliquet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enim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.</a:t>
            </a:r>
          </a:p>
        </p:txBody>
      </p:sp>
      <p:sp>
        <p:nvSpPr>
          <p:cNvPr id="29" name="L-Shape 28">
            <a:extLst>
              <a:ext uri="{FF2B5EF4-FFF2-40B4-BE49-F238E27FC236}">
                <a16:creationId xmlns:a16="http://schemas.microsoft.com/office/drawing/2014/main" id="{562F87C2-612C-4642-B36B-DC9883E68596}"/>
              </a:ext>
            </a:extLst>
          </p:cNvPr>
          <p:cNvSpPr/>
          <p:nvPr userDrawn="1"/>
        </p:nvSpPr>
        <p:spPr>
          <a:xfrm rot="13500000">
            <a:off x="5839186" y="2358865"/>
            <a:ext cx="216826" cy="216826"/>
          </a:xfrm>
          <a:prstGeom prst="corner">
            <a:avLst>
              <a:gd name="adj1" fmla="val 16867"/>
              <a:gd name="adj2" fmla="val 185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-Shape 30">
            <a:extLst>
              <a:ext uri="{FF2B5EF4-FFF2-40B4-BE49-F238E27FC236}">
                <a16:creationId xmlns:a16="http://schemas.microsoft.com/office/drawing/2014/main" id="{93747C1F-C0D1-6940-B48F-0045E941F088}"/>
              </a:ext>
            </a:extLst>
          </p:cNvPr>
          <p:cNvSpPr/>
          <p:nvPr userDrawn="1"/>
        </p:nvSpPr>
        <p:spPr>
          <a:xfrm rot="13500000">
            <a:off x="8625576" y="2358864"/>
            <a:ext cx="216826" cy="216826"/>
          </a:xfrm>
          <a:prstGeom prst="corner">
            <a:avLst>
              <a:gd name="adj1" fmla="val 16867"/>
              <a:gd name="adj2" fmla="val 185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5337613-929D-9A40-90FE-FD9484924F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"/>
          <a:stretch/>
        </p:blipFill>
        <p:spPr>
          <a:xfrm>
            <a:off x="0" y="5012677"/>
            <a:ext cx="6096000" cy="14134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780B19-B5C1-3445-B36A-26C5EA82DD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2DB96970-BC82-E04F-89FA-534A729EB0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339850" y="6514977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affiliates.</a:t>
            </a:r>
            <a:endParaRPr lang="en-US" sz="800" dirty="0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6EE2A133-92FC-6D4B-A101-D6F563C5E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287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2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OW 3 Step F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669101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1600">
                <a:latin typeface="Oracle Sans Extra Bold" panose="020B0803020204020204" pitchFamily="34" charset="0"/>
                <a:ea typeface="+mn-ea"/>
                <a:cs typeface="Oracle Sans Extra Bold" panose="020B08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D2C10D-F209-B443-9F3C-0B55EDFF601F}"/>
              </a:ext>
            </a:extLst>
          </p:cNvPr>
          <p:cNvSpPr/>
          <p:nvPr userDrawn="1"/>
        </p:nvSpPr>
        <p:spPr>
          <a:xfrm>
            <a:off x="761287" y="1975427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BEDDC8B-C3A4-8348-93A7-AD03E69591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0927" y="2409936"/>
            <a:ext cx="2751984" cy="2529712"/>
          </a:xfr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kern="1200" dirty="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</a:lstStyle>
          <a:p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Lorem ipsum dolor sit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amet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,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consectetur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adipiscing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elit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C572955-9B3D-8A48-9080-5D5AF185DF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3069" y="2409936"/>
            <a:ext cx="2751984" cy="2529712"/>
          </a:xfrm>
        </p:spPr>
        <p:txBody>
          <a:bodyPr lIns="0" r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Lorem ipsum dolor sit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amet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,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consectetur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adipiscing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elit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952A602-4A8F-FE40-A776-A78CC665D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85212" y="2409936"/>
            <a:ext cx="2751984" cy="2529712"/>
          </a:xfrm>
        </p:spPr>
        <p:txBody>
          <a:bodyPr lIns="0" r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Lorem ipsum dolor sit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amet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,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consectetur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adipiscing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elit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7C083F-F921-E84A-A576-406CB623E6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2784" y="2012002"/>
            <a:ext cx="685800" cy="914400"/>
          </a:xfrm>
        </p:spPr>
        <p:txBody>
          <a:bodyPr lIns="0" rIns="0" anchor="t">
            <a:noAutofit/>
          </a:bodyPr>
          <a:lstStyle>
            <a:lvl1pPr>
              <a:defRPr sz="66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590E03-C234-A84B-A289-13E5597E77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0008" y="2012002"/>
            <a:ext cx="685800" cy="914400"/>
          </a:xfrm>
        </p:spPr>
        <p:txBody>
          <a:bodyPr vert="horz" lIns="0" tIns="45720" rIns="0" bIns="45720" rtlCol="0" anchor="t">
            <a:noAutofit/>
          </a:bodyPr>
          <a:lstStyle>
            <a:lvl1pPr>
              <a:defRPr lang="en-US" sz="6600" dirty="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9F0071-E927-CD44-8CFD-EE5848B9B9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37232" y="2012002"/>
            <a:ext cx="685800" cy="914400"/>
          </a:xfrm>
        </p:spPr>
        <p:txBody>
          <a:bodyPr vert="horz" lIns="0" tIns="45720" rIns="0" bIns="45720" rtlCol="0" anchor="t">
            <a:noAutofit/>
          </a:bodyPr>
          <a:lstStyle>
            <a:lvl1pPr>
              <a:defRPr lang="en-US" sz="6600" dirty="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81614-6B96-7440-8E04-DD7F78B9E2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A878625F-242E-D342-B85C-2FD3A8C2B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9850" y="6514977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affiliates.</a:t>
            </a:r>
            <a:endParaRPr lang="en-US" sz="800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453600CF-C895-EE4E-84D3-CD14402B0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287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091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OW 3 Step Flow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EC3871F8-3234-504A-8DBD-2247AFD97C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741" y="4845998"/>
            <a:ext cx="6673159" cy="2486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669101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1600">
                <a:latin typeface="Oracle Sans Extra Bold" panose="020B0803020204020204" pitchFamily="34" charset="0"/>
                <a:ea typeface="+mn-ea"/>
                <a:cs typeface="Oracle Sans Extra Bold" panose="020B08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D2C10D-F209-B443-9F3C-0B55EDFF601F}"/>
              </a:ext>
            </a:extLst>
          </p:cNvPr>
          <p:cNvSpPr/>
          <p:nvPr userDrawn="1"/>
        </p:nvSpPr>
        <p:spPr>
          <a:xfrm>
            <a:off x="761287" y="1975427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BEDDC8B-C3A4-8348-93A7-AD03E69591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9905" y="2409936"/>
            <a:ext cx="2751984" cy="2529712"/>
          </a:xfr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kern="1200" dirty="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</a:lstStyle>
          <a:p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Lorem ipsum dolor sit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amet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,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consectetur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adipiscing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elit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C572955-9B3D-8A48-9080-5D5AF185DF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97558" y="2409936"/>
            <a:ext cx="2751984" cy="2529712"/>
          </a:xfrm>
        </p:spPr>
        <p:txBody>
          <a:bodyPr lIns="0" r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Lorem ipsum dolor sit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amet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,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consectetur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adipiscing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elit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952A602-4A8F-FE40-A776-A78CC665D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85212" y="2409936"/>
            <a:ext cx="2751984" cy="2529712"/>
          </a:xfrm>
        </p:spPr>
        <p:txBody>
          <a:bodyPr lIns="0" r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Lorem ipsum dolor sit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amet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,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consectetur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adipiscing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elit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EFCD08-253B-D747-A5CA-451071A8E195}"/>
              </a:ext>
            </a:extLst>
          </p:cNvPr>
          <p:cNvCxnSpPr/>
          <p:nvPr userDrawn="1"/>
        </p:nvCxnSpPr>
        <p:spPr>
          <a:xfrm>
            <a:off x="768095" y="2409936"/>
            <a:ext cx="0" cy="1695136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609AF4-555A-5C4B-8C5C-4F143D1D3B21}"/>
              </a:ext>
            </a:extLst>
          </p:cNvPr>
          <p:cNvCxnSpPr/>
          <p:nvPr userDrawn="1"/>
        </p:nvCxnSpPr>
        <p:spPr>
          <a:xfrm>
            <a:off x="4557019" y="2409936"/>
            <a:ext cx="0" cy="1695136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B417BB-1E79-7348-8C0C-D131A74CAC78}"/>
              </a:ext>
            </a:extLst>
          </p:cNvPr>
          <p:cNvCxnSpPr/>
          <p:nvPr userDrawn="1"/>
        </p:nvCxnSpPr>
        <p:spPr>
          <a:xfrm>
            <a:off x="8345942" y="2409936"/>
            <a:ext cx="0" cy="1695136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97433-5097-4742-944D-86A5433037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29C6D4CA-A76F-DE43-984C-1A838B42E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5622" y="6514977"/>
            <a:ext cx="3792589" cy="365125"/>
          </a:xfrm>
        </p:spPr>
        <p:txBody>
          <a:bodyPr/>
          <a:lstStyle/>
          <a:p>
            <a:r>
              <a:rPr lang="en-US" sz="800" dirty="0"/>
              <a:t>Copyright © 2019 Oracle and/or its affiliates.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CD9FD09F-06DA-D343-9718-9BC69ED59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07059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02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OW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669101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1600">
                <a:latin typeface="Oracle Sans Extra Bold" panose="020B0803020204020204" pitchFamily="34" charset="0"/>
                <a:ea typeface="+mn-ea"/>
                <a:cs typeface="Oracle Sans Extra Bold" panose="020B08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D2C10D-F209-B443-9F3C-0B55EDFF601F}"/>
              </a:ext>
            </a:extLst>
          </p:cNvPr>
          <p:cNvSpPr/>
          <p:nvPr userDrawn="1"/>
        </p:nvSpPr>
        <p:spPr>
          <a:xfrm>
            <a:off x="761287" y="1975427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BEDDC8B-C3A4-8348-93A7-AD03E69591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9905" y="2409936"/>
            <a:ext cx="3657600" cy="1374495"/>
          </a:xfr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kern="1200" dirty="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</a:lstStyle>
          <a:p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Lorem ipsum dolor sit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amet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,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consectetur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adipiscing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elit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C572955-9B3D-8A48-9080-5D5AF185DF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7355" y="2409936"/>
            <a:ext cx="3657600" cy="1374495"/>
          </a:xfrm>
        </p:spPr>
        <p:txBody>
          <a:bodyPr lIns="0" r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Lorem ipsum dolor sit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amet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,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consectetur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adipiscing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elit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952A602-4A8F-FE40-A776-A78CC665D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9905" y="4287374"/>
            <a:ext cx="3657600" cy="1374495"/>
          </a:xfrm>
        </p:spPr>
        <p:txBody>
          <a:bodyPr lIns="0" r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Lorem ipsum dolor sit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amet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,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consectetur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adipiscing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US" dirty="0" err="1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elit</a:t>
            </a:r>
            <a:r>
              <a:rPr lang="en-US" dirty="0">
                <a:solidFill>
                  <a:srgbClr val="4A403E"/>
                </a:solidFill>
                <a:effectLst/>
                <a:latin typeface="Oracle Sans" panose="020B0503020204020204" pitchFamily="34" charset="0"/>
              </a:rPr>
              <a:t>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EFCD08-253B-D747-A5CA-451071A8E195}"/>
              </a:ext>
            </a:extLst>
          </p:cNvPr>
          <p:cNvCxnSpPr>
            <a:cxnSpLocks/>
          </p:cNvCxnSpPr>
          <p:nvPr userDrawn="1"/>
        </p:nvCxnSpPr>
        <p:spPr>
          <a:xfrm>
            <a:off x="768095" y="2409936"/>
            <a:ext cx="0" cy="128016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609AF4-555A-5C4B-8C5C-4F143D1D3B21}"/>
              </a:ext>
            </a:extLst>
          </p:cNvPr>
          <p:cNvCxnSpPr>
            <a:cxnSpLocks/>
          </p:cNvCxnSpPr>
          <p:nvPr userDrawn="1"/>
        </p:nvCxnSpPr>
        <p:spPr>
          <a:xfrm>
            <a:off x="6066816" y="2409936"/>
            <a:ext cx="0" cy="128016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B417BB-1E79-7348-8C0C-D131A74CAC78}"/>
              </a:ext>
            </a:extLst>
          </p:cNvPr>
          <p:cNvCxnSpPr>
            <a:cxnSpLocks/>
          </p:cNvCxnSpPr>
          <p:nvPr userDrawn="1"/>
        </p:nvCxnSpPr>
        <p:spPr>
          <a:xfrm>
            <a:off x="770635" y="4287374"/>
            <a:ext cx="0" cy="128016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394CEB-735D-9B46-A3B1-0F38CBCCDA40}"/>
              </a:ext>
            </a:extLst>
          </p:cNvPr>
          <p:cNvCxnSpPr>
            <a:cxnSpLocks/>
          </p:cNvCxnSpPr>
          <p:nvPr userDrawn="1"/>
        </p:nvCxnSpPr>
        <p:spPr>
          <a:xfrm>
            <a:off x="6068966" y="4287374"/>
            <a:ext cx="0" cy="128016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3CD23-FCC3-DB4B-B9C1-B93F59B8D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7355" y="4287003"/>
            <a:ext cx="3657600" cy="1374495"/>
          </a:xfr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800" b="0" i="0" kern="1200" dirty="0" smtClean="0">
                <a:solidFill>
                  <a:srgbClr val="4A403E"/>
                </a:solidFill>
                <a:effectLst/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800" b="0" i="0" kern="1200" dirty="0" smtClean="0">
                <a:solidFill>
                  <a:srgbClr val="4A403E"/>
                </a:solidFill>
                <a:effectLst/>
                <a:latin typeface="Oracle Sans" panose="020B05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800" b="0" i="0" kern="1200" dirty="0" smtClean="0">
                <a:solidFill>
                  <a:srgbClr val="4A403E"/>
                </a:solidFill>
                <a:effectLst/>
                <a:latin typeface="Oracle Sans" panose="020B05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800" b="0" i="0" kern="1200" dirty="0" smtClean="0">
                <a:solidFill>
                  <a:srgbClr val="4A403E"/>
                </a:solidFill>
                <a:effectLst/>
                <a:latin typeface="Oracle Sans" panose="020B05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800" b="0" i="0" kern="1200" dirty="0">
                <a:solidFill>
                  <a:srgbClr val="4A403E"/>
                </a:solidFill>
                <a:effectLst/>
                <a:latin typeface="Oracle Sans" panose="020B0503020204020204" pitchFamily="34" charset="0"/>
                <a:ea typeface="+mn-ea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62B836-4267-2943-9FB0-BBCC406935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7AD983AE-3235-1445-ABB6-238EDB47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9850" y="6514977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affiliates.</a:t>
            </a:r>
            <a:endParaRPr lang="en-US" sz="800" dirty="0"/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D26EA7A8-85E1-6744-945F-569DDB399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287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066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OW 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2232447"/>
            <a:ext cx="4951768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1600">
                <a:latin typeface="Oracle Sans Extra Bold" panose="020B0803020204020204" pitchFamily="34" charset="0"/>
                <a:ea typeface="+mn-ea"/>
                <a:cs typeface="Oracle Sans Extra Bold" panose="020B08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3737980"/>
            <a:ext cx="4951769" cy="2336749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2"/>
                </a:solidFill>
                <a:latin typeface="Oracle Sans Light" panose="020B0403020204020204" pitchFamily="34" charset="0"/>
                <a:ea typeface="Open Sans Light" panose="020B03060305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D2C10D-F209-B443-9F3C-0B55EDFF601F}"/>
              </a:ext>
            </a:extLst>
          </p:cNvPr>
          <p:cNvSpPr/>
          <p:nvPr userDrawn="1"/>
        </p:nvSpPr>
        <p:spPr>
          <a:xfrm>
            <a:off x="761287" y="3424848"/>
            <a:ext cx="310896" cy="36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14F52-666B-2547-843C-F9EB3A1870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3" b="8879"/>
          <a:stretch/>
        </p:blipFill>
        <p:spPr>
          <a:xfrm>
            <a:off x="6096000" y="754384"/>
            <a:ext cx="5327904" cy="532059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B10DC8-7E8A-DF40-9AF3-8719F7DE7A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754063"/>
            <a:ext cx="5329238" cy="532059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A124D8-EA3F-FC47-9401-4DF6D8201B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4438A3D-FE37-FA4D-9B09-115DB1D43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9850" y="6514977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affiliates.</a:t>
            </a:r>
            <a:endParaRPr lang="en-US" sz="800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71BBD914-CE36-B14D-92B5-25823E040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287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945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OOW Graph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258AE-BFEF-C643-A62B-173052FD92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AC4957-F41E-854A-AB85-0544B81A6E78}"/>
              </a:ext>
            </a:extLst>
          </p:cNvPr>
          <p:cNvSpPr/>
          <p:nvPr userDrawn="1"/>
        </p:nvSpPr>
        <p:spPr>
          <a:xfrm>
            <a:off x="6352162" y="238328"/>
            <a:ext cx="5586685" cy="6381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2232447"/>
            <a:ext cx="4951768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1600">
                <a:latin typeface="Oracle Sans Extra Bold" panose="020B0803020204020204" pitchFamily="34" charset="0"/>
                <a:ea typeface="+mn-ea"/>
                <a:cs typeface="Oracle Sans Extra Bold" panose="020B08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3737980"/>
            <a:ext cx="4951769" cy="2336749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2"/>
                </a:solidFill>
                <a:latin typeface="Oracle Sans Light" panose="020B0403020204020204" pitchFamily="34" charset="0"/>
                <a:ea typeface="Open Sans Light" panose="020B03060305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D2C10D-F209-B443-9F3C-0B55EDFF601F}"/>
              </a:ext>
            </a:extLst>
          </p:cNvPr>
          <p:cNvSpPr/>
          <p:nvPr userDrawn="1"/>
        </p:nvSpPr>
        <p:spPr>
          <a:xfrm>
            <a:off x="761287" y="3424848"/>
            <a:ext cx="310896" cy="36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301763-1241-384E-9E5D-D1FD16E98D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C5F008E1-05EF-FC43-8A79-49153B89F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9850" y="6514977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affiliates.</a:t>
            </a:r>
            <a:endParaRPr lang="en-US" sz="800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463C581-9DB9-4D42-B614-C632FEAD9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287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706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OW Graph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258AE-BFEF-C643-A62B-173052FD92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AC4957-F41E-854A-AB85-0544B81A6E78}"/>
              </a:ext>
            </a:extLst>
          </p:cNvPr>
          <p:cNvSpPr/>
          <p:nvPr userDrawn="1"/>
        </p:nvSpPr>
        <p:spPr>
          <a:xfrm>
            <a:off x="6352162" y="238328"/>
            <a:ext cx="5586685" cy="6381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43974" y="1680579"/>
            <a:ext cx="3919981" cy="914400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2">
                    <a:lumMod val="50000"/>
                  </a:schemeClr>
                </a:solidFill>
                <a:latin typeface="Oracle Sans Light" panose="020B0403020204020204" pitchFamily="34" charset="0"/>
                <a:ea typeface="Open Sans Light" panose="020B03060305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1BF5A4-B977-EB48-81E0-C8EBEE287E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199" y="1680858"/>
            <a:ext cx="977564" cy="914400"/>
          </a:xfrm>
        </p:spPr>
        <p:txBody>
          <a:bodyPr lIns="0" rIns="0">
            <a:noAutofit/>
          </a:bodyPr>
          <a:lstStyle>
            <a:lvl1pPr>
              <a:defRPr sz="600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19713BA-76C9-7441-BFD8-06338497D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3015946"/>
            <a:ext cx="977564" cy="914400"/>
          </a:xfrm>
        </p:spPr>
        <p:txBody>
          <a:bodyPr lIns="0" rIns="0">
            <a:noAutofit/>
          </a:bodyPr>
          <a:lstStyle>
            <a:lvl1pPr>
              <a:defRPr sz="600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24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4EF418-466C-C145-A453-ECA354E34C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351034"/>
            <a:ext cx="977564" cy="914400"/>
          </a:xfrm>
        </p:spPr>
        <p:txBody>
          <a:bodyPr lIns="0" rIns="0">
            <a:noAutofit/>
          </a:bodyPr>
          <a:lstStyle>
            <a:lvl1pPr>
              <a:defRPr sz="600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65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F17DBF2-F042-D24C-8260-F4B9A54608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43974" y="3015946"/>
            <a:ext cx="3919981" cy="914400"/>
          </a:xfrm>
        </p:spPr>
        <p:txBody>
          <a:bodyPr lIns="0" rIns="0">
            <a:noAutofit/>
          </a:bodyPr>
          <a:lstStyle>
            <a:lvl1pPr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8B71C2C-BBDD-DF4A-8320-A5BAAC9D84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3974" y="4351313"/>
            <a:ext cx="3919981" cy="914400"/>
          </a:xfrm>
        </p:spPr>
        <p:txBody>
          <a:bodyPr lIns="0" rIns="0">
            <a:noAutofit/>
          </a:bodyPr>
          <a:lstStyle>
            <a:lvl1pPr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7D00BA-0877-AA4B-9D8D-7FA9EB7242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9DFA8B3E-366E-FE40-A42F-DA21F5331B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339850" y="6514977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affiliates.</a:t>
            </a:r>
            <a:endParaRPr lang="en-US" sz="800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2B329E8B-B27D-4C46-A234-2375444B9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287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904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OW Image Left Number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CD993D0-286D-CD4B-B5EA-6129C9FBE6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b="5366"/>
          <a:stretch/>
        </p:blipFill>
        <p:spPr>
          <a:xfrm>
            <a:off x="755685" y="755354"/>
            <a:ext cx="5347242" cy="533898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19192" y="1680579"/>
            <a:ext cx="3919981" cy="914400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2">
                    <a:lumMod val="50000"/>
                  </a:schemeClr>
                </a:solidFill>
                <a:latin typeface="Oracle Sans Light" panose="020B0403020204020204" pitchFamily="34" charset="0"/>
                <a:ea typeface="Open Sans Light" panose="020B03060305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1BF5A4-B977-EB48-81E0-C8EBEE287E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9417" y="1680858"/>
            <a:ext cx="977564" cy="914400"/>
          </a:xfrm>
        </p:spPr>
        <p:txBody>
          <a:bodyPr lIns="0" rIns="0">
            <a:noAutofit/>
          </a:bodyPr>
          <a:lstStyle>
            <a:lvl1pPr>
              <a:defRPr sz="600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19713BA-76C9-7441-BFD8-06338497D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59417" y="3015946"/>
            <a:ext cx="977564" cy="914400"/>
          </a:xfrm>
        </p:spPr>
        <p:txBody>
          <a:bodyPr lIns="0" rIns="0">
            <a:noAutofit/>
          </a:bodyPr>
          <a:lstStyle>
            <a:lvl1pPr>
              <a:defRPr sz="600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24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4EF418-466C-C145-A453-ECA354E34C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9417" y="4351034"/>
            <a:ext cx="977564" cy="914400"/>
          </a:xfrm>
        </p:spPr>
        <p:txBody>
          <a:bodyPr lIns="0" rIns="0">
            <a:noAutofit/>
          </a:bodyPr>
          <a:lstStyle>
            <a:lvl1pPr>
              <a:defRPr sz="600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65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F17DBF2-F042-D24C-8260-F4B9A54608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9192" y="3015946"/>
            <a:ext cx="3919981" cy="914400"/>
          </a:xfrm>
        </p:spPr>
        <p:txBody>
          <a:bodyPr lIns="0" rIns="0">
            <a:noAutofit/>
          </a:bodyPr>
          <a:lstStyle>
            <a:lvl1pPr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8B71C2C-BBDD-DF4A-8320-A5BAAC9D84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19192" y="4351313"/>
            <a:ext cx="3919981" cy="914400"/>
          </a:xfrm>
        </p:spPr>
        <p:txBody>
          <a:bodyPr lIns="0" rIns="0">
            <a:noAutofit/>
          </a:bodyPr>
          <a:lstStyle>
            <a:lvl1pPr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ABF40CD-A0A0-9043-B16C-329F005E19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5650" y="755650"/>
            <a:ext cx="5340350" cy="5338763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522B91-111D-E34D-A7DC-89C099D8E3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49CA740B-E0EE-9843-92BA-3F7F414E0B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339850" y="6514977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affiliates.</a:t>
            </a:r>
            <a:endParaRPr lang="en-US" sz="800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ABD7C794-261E-9F47-ADF5-FE5D04F46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287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443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OW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E41EF51B-5365-4A3A-A026-8C938E250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/>
        </p:blipFill>
        <p:spPr>
          <a:xfrm>
            <a:off x="5660966" y="213908"/>
            <a:ext cx="6531034" cy="293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3AB21-237D-495E-B34C-C4FCEF0DEC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374" y="2610195"/>
            <a:ext cx="6706446" cy="1440729"/>
          </a:xfrm>
        </p:spPr>
        <p:txBody>
          <a:bodyPr anchor="b">
            <a:normAutofit/>
          </a:bodyPr>
          <a:lstStyle>
            <a:lvl1pPr algn="l">
              <a:lnSpc>
                <a:spcPts val="4000"/>
              </a:lnSpc>
              <a:defRPr sz="400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Future-Proof Your Business</a:t>
            </a:r>
            <a:br>
              <a:rPr lang="en-US" dirty="0"/>
            </a:br>
            <a:r>
              <a:rPr lang="en-US" dirty="0"/>
              <a:t>with Oracle Cloud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C3AE17-476B-4287-B329-DBDFF3CB0A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7374" y="4624690"/>
            <a:ext cx="6706446" cy="365125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latin typeface="Oracle Sans Extra Bold" panose="020B0803020204020204" pitchFamily="34" charset="0"/>
                <a:cs typeface="Oracle Sans Extra Bold" panose="020B08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Steve Miranda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267BE-801B-437B-8EF3-68BD8F59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700" dirty="0"/>
              <a:t>Copyright © 2019 Oracle and/or its affiliates.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9CEBEA-6D56-4EDE-A99A-2090EC12F7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374" y="5122053"/>
            <a:ext cx="6706446" cy="720725"/>
          </a:xfrm>
        </p:spPr>
        <p:txBody>
          <a:bodyPr lIns="0" rIns="0">
            <a:norm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Executive Vice President</a:t>
            </a:r>
          </a:p>
          <a:p>
            <a:pPr lvl="0"/>
            <a:r>
              <a:rPr lang="en-US" dirty="0"/>
              <a:t>Applications &amp; Product Development</a:t>
            </a:r>
          </a:p>
          <a:p>
            <a:pPr lvl="0"/>
            <a:endParaRPr lang="en-US" dirty="0"/>
          </a:p>
        </p:txBody>
      </p:sp>
      <p:pic>
        <p:nvPicPr>
          <p:cNvPr id="14" name="Picture 13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FA9D9C0C-1303-4BC2-865B-D87B14FAE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3"/>
          <a:stretch/>
        </p:blipFill>
        <p:spPr>
          <a:xfrm>
            <a:off x="-1" y="1040860"/>
            <a:ext cx="2864667" cy="164978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D67E56D-4C0D-454A-AEE8-2349559EAAB5}"/>
              </a:ext>
            </a:extLst>
          </p:cNvPr>
          <p:cNvSpPr/>
          <p:nvPr userDrawn="1"/>
        </p:nvSpPr>
        <p:spPr>
          <a:xfrm>
            <a:off x="761287" y="4280089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0CA049-1897-4D90-9AE0-24E2DD7B6708}"/>
              </a:ext>
            </a:extLst>
          </p:cNvPr>
          <p:cNvSpPr/>
          <p:nvPr userDrawn="1"/>
        </p:nvSpPr>
        <p:spPr>
          <a:xfrm>
            <a:off x="10266201" y="4884559"/>
            <a:ext cx="261122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F07EA7-8031-4F08-9F37-BB74DCEC1CDF}"/>
              </a:ext>
            </a:extLst>
          </p:cNvPr>
          <p:cNvSpPr/>
          <p:nvPr userDrawn="1"/>
        </p:nvSpPr>
        <p:spPr>
          <a:xfrm>
            <a:off x="11350323" y="5492391"/>
            <a:ext cx="100826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2F3B2F-BA9B-4050-8B8E-FEF77DEB4768}"/>
              </a:ext>
            </a:extLst>
          </p:cNvPr>
          <p:cNvSpPr/>
          <p:nvPr userDrawn="1"/>
        </p:nvSpPr>
        <p:spPr>
          <a:xfrm>
            <a:off x="10855632" y="4638361"/>
            <a:ext cx="643642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82DD56-E093-444B-B3D1-34399747448D}"/>
              </a:ext>
            </a:extLst>
          </p:cNvPr>
          <p:cNvSpPr/>
          <p:nvPr userDrawn="1"/>
        </p:nvSpPr>
        <p:spPr>
          <a:xfrm>
            <a:off x="10656361" y="4884559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992FC6-0E1D-5246-81F7-F7BFCF7592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9A0317AC-2FD3-8542-95E8-D58FA7A8E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B749F5-17CC-A04D-AF16-F842FB2E2B1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87" y="368661"/>
            <a:ext cx="1465416" cy="1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3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OW Section Divid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44F236FC-1576-B544-A864-FAF8CFF321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2232447"/>
            <a:ext cx="4951768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1600">
                <a:latin typeface="Oracle Sans Extra Bold" panose="020B0803020204020204" pitchFamily="34" charset="0"/>
                <a:ea typeface="+mn-ea"/>
                <a:cs typeface="Oracle Sans Extra Bold" panose="020B08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3737980"/>
            <a:ext cx="4951769" cy="2336749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2"/>
                </a:solidFill>
                <a:latin typeface="Oracle Sans Light" panose="020B0403020204020204" pitchFamily="34" charset="0"/>
                <a:ea typeface="Open Sans Light" panose="020B03060305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D2C10D-F209-B443-9F3C-0B55EDFF601F}"/>
              </a:ext>
            </a:extLst>
          </p:cNvPr>
          <p:cNvSpPr/>
          <p:nvPr userDrawn="1"/>
        </p:nvSpPr>
        <p:spPr>
          <a:xfrm>
            <a:off x="761287" y="3424848"/>
            <a:ext cx="310896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13EF233-388F-7342-BCF6-9912FCE4A9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C51ECB-9716-A547-804D-770D396B44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B44A883-B674-2848-A374-585486085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9850" y="6514977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affiliates.</a:t>
            </a:r>
            <a:endParaRPr lang="en-US" sz="800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F8CE1B83-040C-5746-99C2-326920250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287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1591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OOW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C1853D66-D4A8-B846-8759-06081F2D07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5063005"/>
            <a:ext cx="4951768" cy="844095"/>
          </a:xfrm>
        </p:spPr>
        <p:txBody>
          <a:bodyPr vert="horz" lIns="0" tIns="45720" rIns="0" bIns="45720" rtlCol="0" anchor="t">
            <a:normAutofit/>
          </a:bodyPr>
          <a:lstStyle>
            <a:lvl1pPr>
              <a:lnSpc>
                <a:spcPts val="1800"/>
              </a:lnSpc>
              <a:spcBef>
                <a:spcPts val="0"/>
              </a:spcBef>
              <a:defRPr lang="en-US" sz="1400" b="1" i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Name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1253838"/>
            <a:ext cx="8542160" cy="3192955"/>
          </a:xfrm>
        </p:spPr>
        <p:txBody>
          <a:bodyPr lIns="0" rIns="0" anchor="b">
            <a:norm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3200" b="1" i="0">
                <a:solidFill>
                  <a:schemeClr val="tx2"/>
                </a:solidFill>
                <a:latin typeface="Oracle Sans" panose="020B0503020204020204" pitchFamily="34" charset="0"/>
                <a:ea typeface="Open Sans Light" panose="020B03060305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D2C10D-F209-B443-9F3C-0B55EDFF601F}"/>
              </a:ext>
            </a:extLst>
          </p:cNvPr>
          <p:cNvSpPr/>
          <p:nvPr userDrawn="1"/>
        </p:nvSpPr>
        <p:spPr>
          <a:xfrm>
            <a:off x="761287" y="4706394"/>
            <a:ext cx="310896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12176-28FC-9349-BDD2-D1172C963F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6228E19-F32D-5048-B2E4-462044C0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9850" y="6514977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affiliates.</a:t>
            </a:r>
            <a:endParaRPr lang="en-US" sz="800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965B194-5B2B-4D45-8C2D-74DF2F5C3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287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8840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OOW Fea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piano&#10;&#10;Description automatically generated">
            <a:extLst>
              <a:ext uri="{FF2B5EF4-FFF2-40B4-BE49-F238E27FC236}">
                <a16:creationId xmlns:a16="http://schemas.microsoft.com/office/drawing/2014/main" id="{A674CEF7-543A-7D42-AC2A-3F6B0E1FE4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02" y="4882741"/>
            <a:ext cx="4627412" cy="1724434"/>
          </a:xfrm>
          <a:prstGeom prst="rect">
            <a:avLst/>
          </a:prstGeom>
        </p:spPr>
      </p:pic>
      <p:pic>
        <p:nvPicPr>
          <p:cNvPr id="5" name="Picture 4" descr="A close up of a womans face&#10;&#10;Description automatically generated">
            <a:extLst>
              <a:ext uri="{FF2B5EF4-FFF2-40B4-BE49-F238E27FC236}">
                <a16:creationId xmlns:a16="http://schemas.microsoft.com/office/drawing/2014/main" id="{66C1AFF9-5843-F04E-BA5E-AD717AC5ED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847" y="0"/>
            <a:ext cx="25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24152" y="1371601"/>
            <a:ext cx="4329193" cy="1704942"/>
          </a:xfrm>
        </p:spPr>
        <p:txBody>
          <a:bodyPr vert="horz" lIns="0" tIns="45720" rIns="0" bIns="45720" rtlCol="0" anchor="b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2800" b="1" i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Digital Assistants for Engagement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24152" y="3640704"/>
            <a:ext cx="4329194" cy="2336749"/>
          </a:xfrm>
        </p:spPr>
        <p:txBody>
          <a:bodyPr lIns="0" rIns="0">
            <a:normAutofit/>
          </a:bodyPr>
          <a:lstStyle>
            <a:lvl1pPr marL="173038" indent="-173038">
              <a:lnSpc>
                <a:spcPct val="15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2"/>
                </a:solidFill>
                <a:latin typeface="Oracle Sans Light" panose="020B0403020204020204" pitchFamily="34" charset="0"/>
                <a:ea typeface="Open Sans Light" panose="020B03060305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Chooses best campaign for each individual</a:t>
            </a:r>
          </a:p>
          <a:p>
            <a:r>
              <a:rPr lang="en-US" dirty="0"/>
              <a:t>Learns as it goes and refines predictions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D2C10D-F209-B443-9F3C-0B55EDFF601F}"/>
              </a:ext>
            </a:extLst>
          </p:cNvPr>
          <p:cNvSpPr/>
          <p:nvPr userDrawn="1"/>
        </p:nvSpPr>
        <p:spPr>
          <a:xfrm>
            <a:off x="6617343" y="3424848"/>
            <a:ext cx="310896" cy="36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836CC2-46F4-7A4E-957F-997FF5F8BE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957C6CC-892C-E842-BA8E-809B5A9A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9850" y="6514977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affiliates.</a:t>
            </a:r>
            <a:endParaRPr lang="en-US" sz="800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5BE4656-01CE-9549-ABA0-207CFB8B8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287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5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OOW Feature Righ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person&#10;&#10;Description automatically generated">
            <a:extLst>
              <a:ext uri="{FF2B5EF4-FFF2-40B4-BE49-F238E27FC236}">
                <a16:creationId xmlns:a16="http://schemas.microsoft.com/office/drawing/2014/main" id="{EC78C3C3-2DBC-734D-BE6D-9D41F1741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1371601"/>
            <a:ext cx="4329193" cy="1704942"/>
          </a:xfrm>
        </p:spPr>
        <p:txBody>
          <a:bodyPr vert="horz" lIns="0" tIns="45720" rIns="0" bIns="45720" rtlCol="0" anchor="b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2800" b="1" i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Digital Assistants for Engagement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6" y="3640704"/>
            <a:ext cx="4329194" cy="2336749"/>
          </a:xfrm>
        </p:spPr>
        <p:txBody>
          <a:bodyPr lIns="0" rIns="0">
            <a:normAutofit/>
          </a:bodyPr>
          <a:lstStyle>
            <a:lvl1pPr marL="173038" indent="-173038">
              <a:lnSpc>
                <a:spcPct val="15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2"/>
                </a:solidFill>
                <a:latin typeface="Oracle Sans Light" panose="020B0403020204020204" pitchFamily="34" charset="0"/>
                <a:ea typeface="Open Sans Light" panose="020B03060305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Chooses best campaign for each individual</a:t>
            </a:r>
          </a:p>
          <a:p>
            <a:r>
              <a:rPr lang="en-US" dirty="0"/>
              <a:t>Learns as it goes and refines predictions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D2C10D-F209-B443-9F3C-0B55EDFF601F}"/>
              </a:ext>
            </a:extLst>
          </p:cNvPr>
          <p:cNvSpPr/>
          <p:nvPr userDrawn="1"/>
        </p:nvSpPr>
        <p:spPr>
          <a:xfrm>
            <a:off x="768096" y="3424848"/>
            <a:ext cx="310896" cy="36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86EB3B-2768-214B-BF96-1FAF636BB7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8441CB9-9923-9140-A656-0926F2C9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9850" y="6514977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affiliates.</a:t>
            </a:r>
            <a:endParaRPr lang="en-US" sz="800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3FD8E45-2C46-DE48-A8A7-F6EF4DCC5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287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4538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OW Artwor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0D88796B-8BA6-A048-A94C-A3000E8615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614" y="-471459"/>
            <a:ext cx="7541567" cy="28752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24152" y="1371601"/>
            <a:ext cx="4812163" cy="1704942"/>
          </a:xfrm>
        </p:spPr>
        <p:txBody>
          <a:bodyPr vert="horz" lIns="0" tIns="45720" rIns="0" bIns="45720" rtlCol="0" anchor="b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2400" b="1" i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Digital Assistants for Engagement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24152" y="3640704"/>
            <a:ext cx="4812164" cy="2336749"/>
          </a:xfrm>
        </p:spPr>
        <p:txBody>
          <a:bodyPr lIns="0" rIns="0">
            <a:normAutofit/>
          </a:bodyPr>
          <a:lstStyle>
            <a:lvl1pPr marL="0" indent="0">
              <a:lnSpc>
                <a:spcPts val="1900"/>
              </a:lnSpc>
              <a:spcBef>
                <a:spcPts val="0"/>
              </a:spcBef>
              <a:buSzPct val="70000"/>
              <a:buFont typeface="Arial" panose="020B0604020202020204" pitchFamily="34" charset="0"/>
              <a:buNone/>
              <a:tabLst/>
              <a:defRPr sz="1400" b="0" i="0">
                <a:solidFill>
                  <a:schemeClr val="bg2">
                    <a:lumMod val="50000"/>
                  </a:schemeClr>
                </a:solidFill>
                <a:latin typeface="Oracle Sans Light" panose="020B0403020204020204" pitchFamily="34" charset="0"/>
                <a:ea typeface="Open Sans Light" panose="020B03060305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Chooses best campaign for each individual</a:t>
            </a:r>
          </a:p>
          <a:p>
            <a:r>
              <a:rPr lang="en-US" dirty="0"/>
              <a:t>Learns as it goes and refines predictions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D2C10D-F209-B443-9F3C-0B55EDFF601F}"/>
              </a:ext>
            </a:extLst>
          </p:cNvPr>
          <p:cNvSpPr/>
          <p:nvPr userDrawn="1"/>
        </p:nvSpPr>
        <p:spPr>
          <a:xfrm>
            <a:off x="6617343" y="3424848"/>
            <a:ext cx="310896" cy="36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963059-FBAB-5040-89A3-4CBF1B88B3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b="5366"/>
          <a:stretch/>
        </p:blipFill>
        <p:spPr>
          <a:xfrm>
            <a:off x="755685" y="755354"/>
            <a:ext cx="5347242" cy="5338988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6CAEF7A-F454-5845-9220-26A4B589C9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5650" y="755650"/>
            <a:ext cx="5346700" cy="5338763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55B182-E469-BD41-AFFA-A50D4D6599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A72C762-BB86-C14A-B53A-5E5763CD5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9850" y="6514977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affiliates.</a:t>
            </a:r>
            <a:endParaRPr lang="en-US" sz="800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B5ADD5F-5BCD-4343-A90F-332C55647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287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420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OW Art Fu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E01E5F-891A-1A4D-9623-FEC7F618A7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0D88796B-8BA6-A048-A94C-A3000E8615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614" y="-471459"/>
            <a:ext cx="7541567" cy="28752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24152" y="1371601"/>
            <a:ext cx="4813044" cy="1704942"/>
          </a:xfrm>
        </p:spPr>
        <p:txBody>
          <a:bodyPr vert="horz" lIns="0" tIns="45720" rIns="0" bIns="45720" rtlCol="0" anchor="b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2400" b="1" i="0" kern="1200" dirty="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Digital Assistants for Engagement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24151" y="3640704"/>
            <a:ext cx="4813045" cy="2336749"/>
          </a:xfrm>
        </p:spPr>
        <p:txBody>
          <a:bodyPr lIns="0" r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None/>
              <a:tabLst/>
              <a:defRPr lang="en-US" sz="1400" b="0" i="0" kern="1200" dirty="0" smtClean="0">
                <a:solidFill>
                  <a:schemeClr val="bg2">
                    <a:lumMod val="50000"/>
                  </a:schemeClr>
                </a:solidFill>
                <a:latin typeface="Oracle Sans Light" panose="020B0403020204020204" pitchFamily="34" charset="0"/>
                <a:ea typeface="Open Sans Light" panose="020B03060305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Chooses best campaign for each individual</a:t>
            </a:r>
          </a:p>
          <a:p>
            <a:r>
              <a:rPr lang="en-US" dirty="0"/>
              <a:t>Learns as it goes and refines predictions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D2C10D-F209-B443-9F3C-0B55EDFF601F}"/>
              </a:ext>
            </a:extLst>
          </p:cNvPr>
          <p:cNvSpPr/>
          <p:nvPr userDrawn="1"/>
        </p:nvSpPr>
        <p:spPr>
          <a:xfrm>
            <a:off x="6617343" y="3424848"/>
            <a:ext cx="310896" cy="36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A27A2F-944B-0745-A6B0-B7F1C8B89E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C79381-CCB6-F94A-8114-2047669C25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46D06CC-F364-654F-B9F3-77F144293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9585" y="6514977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affiliates.</a:t>
            </a:r>
            <a:endParaRPr lang="en-US" sz="800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8FF5E37-9E59-9348-8788-23B676840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81022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357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DC53-8C9C-498E-B290-9D8A7BD5A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18F91BC-4014-5D47-9833-7387EBFBB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16763" y="6514977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affiliates.</a:t>
            </a:r>
            <a:endParaRPr lang="en-US" sz="8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74B19AE-E32E-0949-A47D-524926B76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1910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29ECE34-4983-894D-BEFD-EA2E2F154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16763" y="6514977"/>
            <a:ext cx="3792589" cy="365125"/>
          </a:xfrm>
        </p:spPr>
        <p:txBody>
          <a:bodyPr/>
          <a:lstStyle/>
          <a:p>
            <a:r>
              <a:rPr lang="en-US" sz="800" dirty="0"/>
              <a:t>Copyright © 2019 Oracle and/or its affiliates.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353CCC5-BFC5-4D43-A07B-C0D30E5F9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7752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OW Guest Title">
    <p:bg>
      <p:bgPr>
        <a:solidFill>
          <a:srgbClr val="703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C3E251-F4D9-CE45-B8C9-C097973A2B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2370987"/>
            <a:ext cx="4951768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800" b="1" i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6" y="3737980"/>
            <a:ext cx="4177978" cy="2336749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Oracle Sans Light" panose="020B0403020204020204" pitchFamily="34" charset="0"/>
                <a:ea typeface="Open Sans Light" panose="020B03060305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D2C10D-F209-B443-9F3C-0B55EDFF601F}"/>
              </a:ext>
            </a:extLst>
          </p:cNvPr>
          <p:cNvSpPr/>
          <p:nvPr userDrawn="1"/>
        </p:nvSpPr>
        <p:spPr>
          <a:xfrm>
            <a:off x="761287" y="342484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C6AE12F-6D6E-994F-8A9D-32F8AB313C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C80922D-3FCC-DF44-B102-7FF0D5BA1F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11743" y="6514977"/>
            <a:ext cx="3792589" cy="36512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sz="800" dirty="0">
                <a:solidFill>
                  <a:prstClr val="white">
                    <a:lumMod val="50000"/>
                  </a:prstClr>
                </a:solidFill>
              </a:rPr>
              <a:t>Copyright © 2019 Oracle and/or its affiliates.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F601AF2-CB96-FB47-93A1-06A0F51BB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3180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761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OW Title Slide Text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D273174A-9006-FF4E-827B-9317F3AE38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02490B-080B-9646-8A95-ECD989138C4C}"/>
              </a:ext>
            </a:extLst>
          </p:cNvPr>
          <p:cNvSpPr/>
          <p:nvPr userDrawn="1"/>
        </p:nvSpPr>
        <p:spPr>
          <a:xfrm>
            <a:off x="747749" y="703118"/>
            <a:ext cx="10696500" cy="5451764"/>
          </a:xfrm>
          <a:prstGeom prst="rect">
            <a:avLst/>
          </a:prstGeom>
          <a:solidFill>
            <a:srgbClr val="E0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3AB21-237D-495E-B34C-C4FCEF0DEC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0774" y="1766598"/>
            <a:ext cx="6706446" cy="1440729"/>
          </a:xfrm>
        </p:spPr>
        <p:txBody>
          <a:bodyPr anchor="b">
            <a:normAutofit/>
          </a:bodyPr>
          <a:lstStyle>
            <a:lvl1pPr algn="l">
              <a:lnSpc>
                <a:spcPts val="4000"/>
              </a:lnSpc>
              <a:defRPr sz="400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Future-Proof Your Business</a:t>
            </a:r>
            <a:br>
              <a:rPr lang="en-US" dirty="0"/>
            </a:br>
            <a:r>
              <a:rPr lang="en-US" dirty="0"/>
              <a:t>with Oracle Cloud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C3AE17-476B-4287-B329-DBDFF3CB0A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0774" y="3781093"/>
            <a:ext cx="6706446" cy="365125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latin typeface="Oracle Sans Extra Bold" panose="020B0803020204020204" pitchFamily="34" charset="0"/>
                <a:cs typeface="Oracle Sans Extra Bold" panose="020B08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Steve Miranda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9CEBEA-6D56-4EDE-A99A-2090EC12F7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0774" y="4278456"/>
            <a:ext cx="6706446" cy="720725"/>
          </a:xfrm>
        </p:spPr>
        <p:txBody>
          <a:bodyPr lIns="0" rIns="0">
            <a:norm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Executive Vice President</a:t>
            </a:r>
          </a:p>
          <a:p>
            <a:pPr lvl="0"/>
            <a:r>
              <a:rPr lang="en-US" dirty="0"/>
              <a:t>Applications &amp; Product Development</a:t>
            </a:r>
          </a:p>
          <a:p>
            <a:pPr lvl="0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67E56D-4C0D-454A-AEE8-2349559EAAB5}"/>
              </a:ext>
            </a:extLst>
          </p:cNvPr>
          <p:cNvSpPr/>
          <p:nvPr userDrawn="1"/>
        </p:nvSpPr>
        <p:spPr>
          <a:xfrm>
            <a:off x="1294687" y="3436492"/>
            <a:ext cx="310896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AEE3D-5E40-8447-835F-C270D8E2726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z="800" dirty="0"/>
              <a:t>Copyright © 2019 Oracle and/or its affiliates.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4556E9-8D8D-2845-96C7-5DEE928916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D61327-583F-1B41-839F-76D97C141B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87" y="967181"/>
            <a:ext cx="1465416" cy="1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87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OW Title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0"/>
            <a:ext cx="6096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9CFDD5-2DA7-954C-AF86-6FDF30E379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0" y="0"/>
            <a:ext cx="25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2370987"/>
            <a:ext cx="4951768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800" b="1" i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6" y="3737980"/>
            <a:ext cx="4177978" cy="2336749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Oracle Sans Light" panose="020B0403020204020204" pitchFamily="34" charset="0"/>
                <a:ea typeface="Open Sans Light" panose="020B03060305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D2C10D-F209-B443-9F3C-0B55EDFF601F}"/>
              </a:ext>
            </a:extLst>
          </p:cNvPr>
          <p:cNvSpPr/>
          <p:nvPr userDrawn="1"/>
        </p:nvSpPr>
        <p:spPr>
          <a:xfrm>
            <a:off x="761287" y="3424848"/>
            <a:ext cx="310896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ADA2461-9C22-0D47-B775-5AD8659EE1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42000" y="0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DACAA-9A3C-1646-B964-45E45C429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9850" y="6514977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affiliates.</a:t>
            </a:r>
            <a:endParaRPr lang="en-US" sz="800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4609EAD-3B98-1C46-8F69-D7499B32E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287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786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OW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854C4F1B-5FB4-8C48-B352-99B254FA2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/>
        </p:blipFill>
        <p:spPr>
          <a:xfrm>
            <a:off x="7080948" y="212826"/>
            <a:ext cx="5111051" cy="22994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7DFBE94-74A2-954E-835D-D3A403750427}"/>
              </a:ext>
            </a:extLst>
          </p:cNvPr>
          <p:cNvGrpSpPr/>
          <p:nvPr userDrawn="1"/>
        </p:nvGrpSpPr>
        <p:grpSpPr>
          <a:xfrm>
            <a:off x="3281742" y="6206611"/>
            <a:ext cx="1233073" cy="299478"/>
            <a:chOff x="10266201" y="4638361"/>
            <a:chExt cx="1233073" cy="2994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A10860-07D3-1A4B-8B52-69FDEB228A00}"/>
                </a:ext>
              </a:extLst>
            </p:cNvPr>
            <p:cNvSpPr/>
            <p:nvPr userDrawn="1"/>
          </p:nvSpPr>
          <p:spPr>
            <a:xfrm>
              <a:off x="10266201" y="4884559"/>
              <a:ext cx="261122" cy="53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8CE354-4375-7947-A5F2-81A80C5EC1F7}"/>
                </a:ext>
              </a:extLst>
            </p:cNvPr>
            <p:cNvSpPr/>
            <p:nvPr userDrawn="1"/>
          </p:nvSpPr>
          <p:spPr>
            <a:xfrm>
              <a:off x="10855632" y="4638361"/>
              <a:ext cx="643642" cy="573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331646-206C-584A-8040-FBE54C7289E1}"/>
                </a:ext>
              </a:extLst>
            </p:cNvPr>
            <p:cNvSpPr/>
            <p:nvPr userDrawn="1"/>
          </p:nvSpPr>
          <p:spPr>
            <a:xfrm>
              <a:off x="10656361" y="4884559"/>
              <a:ext cx="101516" cy="53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669101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1600">
                <a:latin typeface="Oracle Sans Extra Bold" panose="020B0803020204020204" pitchFamily="34" charset="0"/>
                <a:ea typeface="+mn-ea"/>
                <a:cs typeface="Oracle Sans Extra Bold" panose="020B08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8"/>
            <a:ext cx="5029200" cy="544527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3000" b="1" i="0">
                <a:solidFill>
                  <a:schemeClr val="tx2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Day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D2C10D-F209-B443-9F3C-0B55EDFF601F}"/>
              </a:ext>
            </a:extLst>
          </p:cNvPr>
          <p:cNvSpPr/>
          <p:nvPr userDrawn="1"/>
        </p:nvSpPr>
        <p:spPr>
          <a:xfrm>
            <a:off x="761287" y="1975427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0AD1749-1C8E-AD41-8D05-F1E78F61C9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5" y="2947988"/>
            <a:ext cx="822960" cy="3239072"/>
          </a:xfrm>
        </p:spPr>
        <p:txBody>
          <a:bodyPr lIns="0" rIns="0">
            <a:normAutofit/>
          </a:bodyPr>
          <a:lstStyle>
            <a:lvl1pPr>
              <a:lnSpc>
                <a:spcPts val="2500"/>
              </a:lnSpc>
              <a:spcBef>
                <a:spcPts val="0"/>
              </a:spcBef>
              <a:spcAft>
                <a:spcPts val="1200"/>
              </a:spcAft>
              <a:defRPr sz="10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11:00-12:15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4:45-6:00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5:00-6:30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A23BDF2-4CF1-B242-AF9C-FF0C2725A9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4519" y="2947988"/>
            <a:ext cx="4172776" cy="3239072"/>
          </a:xfr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u="none" kern="1200" dirty="0" smtClean="0">
                <a:solidFill>
                  <a:srgbClr val="847B76"/>
                </a:solidFill>
                <a:effectLst/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Enter Text Here</a:t>
            </a:r>
            <a:b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</a:br>
            <a:r>
              <a:rPr lang="en-US" dirty="0" err="1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Shift+Return</a:t>
            </a:r>
            <a: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 (Soft Return / Less Spacing)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Next Agenda Item</a:t>
            </a:r>
            <a:b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</a:br>
            <a:r>
              <a:rPr lang="en-US" dirty="0" err="1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Shift+Return</a:t>
            </a:r>
            <a: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 (Soft Return / Less Spacing)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Next Agenda Item</a:t>
            </a:r>
            <a:b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</a:br>
            <a:r>
              <a:rPr lang="en-US" dirty="0" err="1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Shift+Return</a:t>
            </a:r>
            <a: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 (Soft Return / Less Spacing)</a:t>
            </a:r>
          </a:p>
          <a:p>
            <a:endParaRPr lang="en-US" dirty="0">
              <a:solidFill>
                <a:srgbClr val="847B76"/>
              </a:solidFill>
              <a:effectLst/>
              <a:latin typeface="Oracle Sans Light" panose="020B040302020402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DAC5812-8F05-0440-9062-7A43B2DB6A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8270" y="2289175"/>
            <a:ext cx="5029200" cy="548640"/>
          </a:xfrm>
        </p:spPr>
        <p:txBody>
          <a:bodyPr vert="horz" lIns="0" tIns="45720" rIns="0" bIns="45720" rtlCol="0">
            <a:normAutofit/>
          </a:bodyPr>
          <a:lstStyle>
            <a:lvl1pPr>
              <a:defRPr lang="en-US" sz="3000" b="1" i="0" dirty="0">
                <a:solidFill>
                  <a:schemeClr val="tx2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tabLst/>
            </a:pPr>
            <a:r>
              <a:rPr lang="en-US" dirty="0"/>
              <a:t>Day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B9790FE-CFCA-0344-AFF7-854517B397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8270" y="2947988"/>
            <a:ext cx="822960" cy="3236976"/>
          </a:xfrm>
        </p:spPr>
        <p:txBody>
          <a:bodyPr lIns="0" rIns="0">
            <a:normAutofit/>
          </a:bodyPr>
          <a:lstStyle>
            <a:lvl1pPr>
              <a:lnSpc>
                <a:spcPts val="2500"/>
              </a:lnSpc>
              <a:spcBef>
                <a:spcPts val="0"/>
              </a:spcBef>
              <a:spcAft>
                <a:spcPts val="1200"/>
              </a:spcAft>
              <a:defRPr sz="10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11:00-12:15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4:45-6:00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5:00-6:30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FF7732B-D608-9647-98B0-CFC063F311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46396" y="2947988"/>
            <a:ext cx="4169663" cy="3236976"/>
          </a:xfrm>
        </p:spPr>
        <p:txBody>
          <a:bodyPr vert="horz" lIns="0" tIns="45720" rIns="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u="none">
                <a:solidFill>
                  <a:srgbClr val="847B76"/>
                </a:solidFill>
                <a:effectLst/>
                <a:cs typeface="Oracle Sans" panose="020B0503020204020204" pitchFamily="34" charset="0"/>
              </a:defRPr>
            </a:lvl1pPr>
          </a:lstStyle>
          <a:p>
            <a: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Enter Text Here</a:t>
            </a:r>
            <a:b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</a:br>
            <a:r>
              <a:rPr lang="en-US" dirty="0" err="1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Shift+Return</a:t>
            </a:r>
            <a: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 (Soft Return / Less Spacing)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Next Agenda Item</a:t>
            </a:r>
            <a:b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</a:br>
            <a:r>
              <a:rPr lang="en-US" dirty="0" err="1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Shift+Return</a:t>
            </a:r>
            <a: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 (Soft Return / Less Spacing)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Next Agenda Item</a:t>
            </a:r>
            <a:b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</a:br>
            <a:r>
              <a:rPr lang="en-US" dirty="0" err="1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Shift+Return</a:t>
            </a:r>
            <a: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 (Soft Return / Less Spacing)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7578E0-F359-2D44-8D02-61F0E573B8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28034AE9-D00B-2540-B07A-F66DEED61ED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339850" y="6514977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affiliates.</a:t>
            </a:r>
            <a:endParaRPr lang="en-US" sz="800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C5BEDAAE-AC8E-DA43-A461-464D4669A4FA}"/>
              </a:ext>
            </a:extLst>
          </p:cNvPr>
          <p:cNvSpPr txBox="1">
            <a:spLocks/>
          </p:cNvSpPr>
          <p:nvPr userDrawn="1"/>
        </p:nvSpPr>
        <p:spPr>
          <a:xfrm>
            <a:off x="761287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44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OW Agenda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854C4F1B-5FB4-8C48-B352-99B254FA2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/>
        </p:blipFill>
        <p:spPr>
          <a:xfrm>
            <a:off x="7080948" y="212826"/>
            <a:ext cx="5111051" cy="22994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7DFBE94-74A2-954E-835D-D3A403750427}"/>
              </a:ext>
            </a:extLst>
          </p:cNvPr>
          <p:cNvGrpSpPr/>
          <p:nvPr userDrawn="1"/>
        </p:nvGrpSpPr>
        <p:grpSpPr>
          <a:xfrm>
            <a:off x="3281742" y="6206611"/>
            <a:ext cx="1233073" cy="299478"/>
            <a:chOff x="10266201" y="4638361"/>
            <a:chExt cx="1233073" cy="2994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A10860-07D3-1A4B-8B52-69FDEB228A00}"/>
                </a:ext>
              </a:extLst>
            </p:cNvPr>
            <p:cNvSpPr/>
            <p:nvPr userDrawn="1"/>
          </p:nvSpPr>
          <p:spPr>
            <a:xfrm>
              <a:off x="10266201" y="4884559"/>
              <a:ext cx="261122" cy="53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8CE354-4375-7947-A5F2-81A80C5EC1F7}"/>
                </a:ext>
              </a:extLst>
            </p:cNvPr>
            <p:cNvSpPr/>
            <p:nvPr userDrawn="1"/>
          </p:nvSpPr>
          <p:spPr>
            <a:xfrm>
              <a:off x="10855632" y="4638361"/>
              <a:ext cx="643642" cy="573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331646-206C-584A-8040-FBE54C7289E1}"/>
                </a:ext>
              </a:extLst>
            </p:cNvPr>
            <p:cNvSpPr/>
            <p:nvPr userDrawn="1"/>
          </p:nvSpPr>
          <p:spPr>
            <a:xfrm>
              <a:off x="10656361" y="4884559"/>
              <a:ext cx="101516" cy="53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669101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3000">
                <a:latin typeface="Oracle Sans Extra Bold" panose="020B0803020204020204" pitchFamily="34" charset="0"/>
                <a:ea typeface="+mn-ea"/>
                <a:cs typeface="Oracle Sans Extra Bold" panose="020B08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D2C10D-F209-B443-9F3C-0B55EDFF601F}"/>
              </a:ext>
            </a:extLst>
          </p:cNvPr>
          <p:cNvSpPr/>
          <p:nvPr userDrawn="1"/>
        </p:nvSpPr>
        <p:spPr>
          <a:xfrm>
            <a:off x="761287" y="1975427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0AD1749-1C8E-AD41-8D05-F1E78F61C9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5" y="2311287"/>
            <a:ext cx="822960" cy="3239072"/>
          </a:xfrm>
        </p:spPr>
        <p:txBody>
          <a:bodyPr lIns="0" rIns="0">
            <a:normAutofit/>
          </a:bodyPr>
          <a:lstStyle>
            <a:lvl1pPr>
              <a:lnSpc>
                <a:spcPts val="2500"/>
              </a:lnSpc>
              <a:spcBef>
                <a:spcPts val="0"/>
              </a:spcBef>
              <a:spcAft>
                <a:spcPts val="1200"/>
              </a:spcAft>
              <a:defRPr sz="10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11:00-12:15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4:45-6:00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5:00-6:30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A23BDF2-4CF1-B242-AF9C-FF0C2725A9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4519" y="2311287"/>
            <a:ext cx="9799386" cy="3239072"/>
          </a:xfr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u="none" kern="1200" dirty="0" smtClean="0">
                <a:solidFill>
                  <a:srgbClr val="847B76"/>
                </a:solidFill>
                <a:effectLst/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Enter Text Here</a:t>
            </a:r>
            <a:b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</a:br>
            <a:r>
              <a:rPr lang="en-US" dirty="0" err="1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Shift+Return</a:t>
            </a:r>
            <a: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 (Soft Return / Less Spacing)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Next Agenda Item</a:t>
            </a:r>
            <a:b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</a:br>
            <a:r>
              <a:rPr lang="en-US" dirty="0" err="1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Shift+Return</a:t>
            </a:r>
            <a: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 (Soft Return / Less Spacing)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Next Agenda Item</a:t>
            </a:r>
            <a:b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</a:br>
            <a:r>
              <a:rPr lang="en-US" dirty="0" err="1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Shift+Return</a:t>
            </a:r>
            <a:r>
              <a:rPr lang="en-US" dirty="0">
                <a:solidFill>
                  <a:srgbClr val="847B76"/>
                </a:solidFill>
                <a:effectLst/>
                <a:latin typeface="Oracle Sans Light" panose="020B0403020204020204" pitchFamily="34" charset="0"/>
              </a:rPr>
              <a:t> (Soft Return / Less Spacing)</a:t>
            </a:r>
          </a:p>
          <a:p>
            <a:endParaRPr lang="en-US" dirty="0">
              <a:solidFill>
                <a:srgbClr val="847B76"/>
              </a:solidFill>
              <a:effectLst/>
              <a:latin typeface="Oracle Sans Light" panose="020B0403020204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7578E0-F359-2D44-8D02-61F0E573B8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F8EFB4C-7B44-884E-949B-ED2A0AA539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9850" y="6514977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affiliates.</a:t>
            </a:r>
            <a:endParaRPr lang="en-US" sz="800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11F22718-4735-1945-80F9-3CC86E868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287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63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5817-C269-41DC-98C3-383216D99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67554-86D0-436B-A607-1B04B4049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30188" indent="-230188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/>
            </a:lvl1pPr>
            <a:lvl2pPr marL="690563" indent="-233363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/>
            </a:lvl2pPr>
            <a:lvl3pPr marL="1150938" indent="-236538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/>
            </a:lvl3pPr>
            <a:lvl4pPr marL="1603375" indent="-231775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/>
            </a:lvl4pPr>
            <a:lvl5pPr marL="2063750" indent="-234950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B65E720-ABD2-CB40-960C-19979F6A6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9850" y="6514977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affiliates.</a:t>
            </a:r>
            <a:endParaRPr lang="en-US" sz="8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81FACDB-74EA-704F-8BA0-BD6721362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287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214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OOW 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C0780927-9945-EF47-8AE5-C4DBCA302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3"/>
          <a:stretch/>
        </p:blipFill>
        <p:spPr>
          <a:xfrm flipH="1">
            <a:off x="7263302" y="224473"/>
            <a:ext cx="4928697" cy="2612033"/>
          </a:xfrm>
          <a:prstGeom prst="rect">
            <a:avLst/>
          </a:prstGeom>
        </p:spPr>
      </p:pic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0D44442F-9369-9B4E-B2F5-C37AD54E14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045" y="5667593"/>
            <a:ext cx="4427104" cy="16497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6705724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1600">
                <a:latin typeface="Oracle Sans Extra Bold" panose="020B0803020204020204" pitchFamily="34" charset="0"/>
                <a:ea typeface="+mn-ea"/>
                <a:cs typeface="Oracle Sans Extra Bold" panose="020B08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6" y="2288559"/>
            <a:ext cx="6705724" cy="3360372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3000" b="0" i="0" kern="1200" dirty="0" err="1" smtClean="0">
                <a:solidFill>
                  <a:schemeClr val="tx2"/>
                </a:solidFill>
                <a:latin typeface="Oracle Sans Light" panose="020B0403020204020204" pitchFamily="34" charset="0"/>
                <a:ea typeface="Open Sans Light" panose="020B03060305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D2C10D-F209-B443-9F3C-0B55EDFF601F}"/>
              </a:ext>
            </a:extLst>
          </p:cNvPr>
          <p:cNvSpPr/>
          <p:nvPr userDrawn="1"/>
        </p:nvSpPr>
        <p:spPr>
          <a:xfrm>
            <a:off x="761287" y="1975427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CBF502-8D37-F747-A37F-40B536FAD5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DE0C1277-82B6-0242-8633-0B5C91B9E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5622" y="6514977"/>
            <a:ext cx="3792589" cy="365125"/>
          </a:xfrm>
        </p:spPr>
        <p:txBody>
          <a:bodyPr/>
          <a:lstStyle/>
          <a:p>
            <a:r>
              <a:rPr lang="en-US" sz="800" dirty="0"/>
              <a:t>Copyright © 2019 Oracle and/or its affiliates.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ADECFE24-2F6D-8742-B4D4-F887852B7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07059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71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OOW 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7629454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1600">
                <a:latin typeface="Oracle Sans Extra Bold" panose="020B0803020204020204" pitchFamily="34" charset="0"/>
                <a:ea typeface="+mn-ea"/>
                <a:cs typeface="Oracle Sans Extra Bold" panose="020B08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7629455" cy="3360372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2"/>
                </a:solidFill>
                <a:latin typeface="Oracle Sans Light" panose="020B0403020204020204" pitchFamily="34" charset="0"/>
                <a:ea typeface="Open Sans Light" panose="020B03060305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D2C10D-F209-B443-9F3C-0B55EDFF601F}"/>
              </a:ext>
            </a:extLst>
          </p:cNvPr>
          <p:cNvSpPr/>
          <p:nvPr userDrawn="1"/>
        </p:nvSpPr>
        <p:spPr>
          <a:xfrm>
            <a:off x="761287" y="1975427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BC302-6DF8-3247-836E-E8C807D7AC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C1207E38-9101-924D-BDA8-AFF9F67D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9850" y="6514977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affiliates.</a:t>
            </a:r>
            <a:endParaRPr lang="en-US" sz="800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2E29E1E4-4736-0C4D-BCD7-E2EB87F2F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287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18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6839A-7020-4254-BB27-017A025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4D97-2391-495E-8C13-180C0EB28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C9023-637D-494C-95E3-A86047569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9850" y="6514977"/>
            <a:ext cx="6625502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50" b="0" i="0">
                <a:solidFill>
                  <a:schemeClr val="bg2">
                    <a:lumMod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sz="800" dirty="0"/>
              <a:t>Copyright © 2019 Oracle and/or its affiliates.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097BF2-8BD6-4DE7-A9F6-0896CC658225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3B6C0B-A6D8-4755-9395-F94ECF5A049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6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Oracle Sans" panose="020B05030202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emf"/><Relationship Id="rId3" Type="http://schemas.openxmlformats.org/officeDocument/2006/relationships/image" Target="../media/image29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30.png"/><Relationship Id="rId9" Type="http://schemas.openxmlformats.org/officeDocument/2006/relationships/image" Target="../media/image73.png"/><Relationship Id="rId14" Type="http://schemas.openxmlformats.org/officeDocument/2006/relationships/image" Target="../media/image7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351BC-3876-407D-8296-93AEE9BF7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Oracle Database 19c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Multitenant 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Hands-On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2D8647-BDB9-4419-A0D7-382EC2AB3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F4494DC7-86AF-499C-9BD7-8DBA3038D5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246FCE-1A1D-4DAC-BC82-7101C4EC84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800">
                <a:solidFill>
                  <a:prstClr val="white">
                    <a:lumMod val="50000"/>
                  </a:prstClr>
                </a:solidFill>
              </a:rPr>
              <a:t>Copyright © 2019 Oracle and/or its affiliates.</a:t>
            </a:r>
            <a:endParaRPr lang="en-US" sz="8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971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ko-KR" altLang="en-US" dirty="0"/>
              <a:t>실습 인스턴스 생성</a:t>
            </a:r>
            <a:endParaRPr kumimoji="1"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89509-39C9-481E-A5C3-8DBD95534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53" y="1459522"/>
            <a:ext cx="5027821" cy="5222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6DCF92-8033-431F-90E8-45E432F89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015" y="1459522"/>
            <a:ext cx="5805532" cy="52226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56EBAD-E165-46E2-A3F6-7E5D80FE1051}"/>
              </a:ext>
            </a:extLst>
          </p:cNvPr>
          <p:cNvSpPr/>
          <p:nvPr/>
        </p:nvSpPr>
        <p:spPr>
          <a:xfrm>
            <a:off x="5926015" y="5122253"/>
            <a:ext cx="1027046" cy="27622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05B38-93DF-411B-895E-FE8BE756ACB0}"/>
              </a:ext>
            </a:extLst>
          </p:cNvPr>
          <p:cNvSpPr txBox="1"/>
          <p:nvPr/>
        </p:nvSpPr>
        <p:spPr>
          <a:xfrm>
            <a:off x="7090231" y="5122253"/>
            <a:ext cx="89054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Calibri"/>
              </a:rPr>
              <a:t>내가 생성한 </a:t>
            </a:r>
            <a:r>
              <a:rPr lang="en-US" altLang="ko-KR" sz="1200" dirty="0">
                <a:solidFill>
                  <a:srgbClr val="FF0000"/>
                </a:solidFill>
                <a:latin typeface="Calibri"/>
              </a:rPr>
              <a:t>VCN</a:t>
            </a:r>
            <a:endParaRPr lang="en-US" sz="1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041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ko-KR" altLang="en-US" dirty="0"/>
              <a:t>실습 인스턴스 생성</a:t>
            </a:r>
            <a:endParaRPr kumimoji="1" lang="ja-JP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E8CBA-9631-49B0-9BB5-F7F67E68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53" y="1389185"/>
            <a:ext cx="6344793" cy="5103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0E515-C7F8-4803-BD43-B9AEDD861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775" y="1389186"/>
            <a:ext cx="4915200" cy="36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8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539A354-6784-4DF8-A5B4-1783E5FE7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584" y="1485052"/>
            <a:ext cx="4598936" cy="3632132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ko-KR" altLang="en-US" dirty="0"/>
              <a:t>실습 인스턴스 접속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6858D-1CA1-444F-B005-2011BA1C0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25" y="1485051"/>
            <a:ext cx="3037811" cy="35002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5E8EC1-2409-4A2B-8909-7C7DEC817131}"/>
              </a:ext>
            </a:extLst>
          </p:cNvPr>
          <p:cNvSpPr/>
          <p:nvPr/>
        </p:nvSpPr>
        <p:spPr>
          <a:xfrm>
            <a:off x="2512345" y="4097353"/>
            <a:ext cx="824842" cy="27622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7AA827-9F1F-442D-898A-AF55F6C060B6}"/>
              </a:ext>
            </a:extLst>
          </p:cNvPr>
          <p:cNvSpPr txBox="1"/>
          <p:nvPr/>
        </p:nvSpPr>
        <p:spPr>
          <a:xfrm>
            <a:off x="2391482" y="4446571"/>
            <a:ext cx="89054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Calibri"/>
              </a:rPr>
              <a:t>*.</a:t>
            </a:r>
            <a:r>
              <a:rPr lang="en-US" altLang="ko-KR" sz="1200" dirty="0" err="1">
                <a:solidFill>
                  <a:srgbClr val="FF0000"/>
                </a:solidFill>
                <a:latin typeface="Calibri"/>
              </a:rPr>
              <a:t>ppk</a:t>
            </a:r>
            <a:r>
              <a:rPr lang="ko-KR" altLang="en-US" sz="1200" dirty="0">
                <a:solidFill>
                  <a:srgbClr val="FF0000"/>
                </a:solidFill>
                <a:latin typeface="Calibri"/>
              </a:rPr>
              <a:t>로 저장</a:t>
            </a:r>
            <a:endParaRPr lang="en-US" sz="1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20122-453E-4D3F-88CE-AFE3B2493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520" y="1491303"/>
            <a:ext cx="3647027" cy="34877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0C3E2AC-5CDE-4B9F-8794-5A0752171F16}"/>
              </a:ext>
            </a:extLst>
          </p:cNvPr>
          <p:cNvSpPr/>
          <p:nvPr/>
        </p:nvSpPr>
        <p:spPr>
          <a:xfrm>
            <a:off x="6621109" y="4840958"/>
            <a:ext cx="824842" cy="27622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2F4299-64EB-4A94-8795-D75CCEFB68FB}"/>
              </a:ext>
            </a:extLst>
          </p:cNvPr>
          <p:cNvCxnSpPr>
            <a:stCxn id="11" idx="0"/>
          </p:cNvCxnSpPr>
          <p:nvPr/>
        </p:nvCxnSpPr>
        <p:spPr>
          <a:xfrm flipV="1">
            <a:off x="7033530" y="2894846"/>
            <a:ext cx="0" cy="1946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D4E48C6-6723-4593-A072-DE347C8EE497}"/>
              </a:ext>
            </a:extLst>
          </p:cNvPr>
          <p:cNvSpPr/>
          <p:nvPr/>
        </p:nvSpPr>
        <p:spPr>
          <a:xfrm>
            <a:off x="8422747" y="3603280"/>
            <a:ext cx="3308799" cy="63218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D098EB-BC4D-4557-9856-E71E0261C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9403" y="5190747"/>
            <a:ext cx="6727471" cy="147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2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098FC9-8FF6-4667-A1E7-47DC3A930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278" y="523639"/>
            <a:ext cx="5095190" cy="2271768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en-US" altLang="ja-JP"/>
              <a:t>EM Express </a:t>
            </a:r>
            <a:endParaRPr kumimoji="1" lang="ja-JP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F873B-A489-4988-B9AB-CF2C06247263}"/>
              </a:ext>
            </a:extLst>
          </p:cNvPr>
          <p:cNvSpPr/>
          <p:nvPr/>
        </p:nvSpPr>
        <p:spPr>
          <a:xfrm>
            <a:off x="6619971" y="513739"/>
            <a:ext cx="2279586" cy="384367"/>
          </a:xfrm>
          <a:prstGeom prst="rect">
            <a:avLst/>
          </a:prstGeom>
          <a:noFill/>
          <a:ln w="19050">
            <a:solidFill>
              <a:srgbClr val="00407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55E92C-489E-43B9-854C-2373087B14BB}"/>
              </a:ext>
            </a:extLst>
          </p:cNvPr>
          <p:cNvSpPr/>
          <p:nvPr/>
        </p:nvSpPr>
        <p:spPr>
          <a:xfrm>
            <a:off x="435795" y="1749286"/>
            <a:ext cx="5469706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600" dirty="0"/>
              <a:t>SQL&gt; SELECT DBMS_XDB_CONFIG.gethttpsport FROM dual;</a:t>
            </a:r>
          </a:p>
          <a:p>
            <a:endParaRPr lang="ko-KR" altLang="en-US" sz="1600" dirty="0"/>
          </a:p>
          <a:p>
            <a:r>
              <a:rPr lang="ko-KR" altLang="en-US" sz="1600" dirty="0"/>
              <a:t>GETHTTPSPORT</a:t>
            </a:r>
          </a:p>
          <a:p>
            <a:r>
              <a:rPr lang="ko-KR" altLang="en-US" sz="1600" dirty="0"/>
              <a:t>------------</a:t>
            </a:r>
          </a:p>
          <a:p>
            <a:r>
              <a:rPr lang="ko-KR" altLang="en-US" sz="1600" dirty="0"/>
              <a:t>        5500</a:t>
            </a:r>
          </a:p>
          <a:p>
            <a:endParaRPr lang="ko-KR" altLang="en-US" sz="1600" dirty="0"/>
          </a:p>
          <a:p>
            <a:r>
              <a:rPr lang="ko-KR" altLang="en-US" sz="1600" dirty="0"/>
              <a:t>SQL&gt; EXEC DBMS_XDB_CONFIG.sethttpsport(5500);</a:t>
            </a:r>
            <a:endParaRPr lang="en-US" altLang="ko-KR" sz="1600" dirty="0"/>
          </a:p>
          <a:p>
            <a:r>
              <a:rPr lang="en-US" altLang="ko-KR" sz="1600" dirty="0"/>
              <a:t>SQL&gt; @?/</a:t>
            </a:r>
            <a:r>
              <a:rPr lang="en-US" altLang="ko-KR" sz="1600" dirty="0" err="1"/>
              <a:t>rdbms</a:t>
            </a:r>
            <a:r>
              <a:rPr lang="en-US" altLang="ko-KR" sz="1600" dirty="0"/>
              <a:t>/admin/</a:t>
            </a:r>
            <a:r>
              <a:rPr lang="en-US" altLang="ko-KR" sz="1600" dirty="0" err="1"/>
              <a:t>execemx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emx</a:t>
            </a:r>
            <a:endParaRPr lang="ko-KR" altLang="en-US" sz="1600" dirty="0"/>
          </a:p>
          <a:p>
            <a:endParaRPr lang="ko-KR" alt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AE7D54-60F0-43F7-9ECD-AD4D38D8BA55}"/>
              </a:ext>
            </a:extLst>
          </p:cNvPr>
          <p:cNvSpPr/>
          <p:nvPr/>
        </p:nvSpPr>
        <p:spPr>
          <a:xfrm>
            <a:off x="435795" y="4541144"/>
            <a:ext cx="5469706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600" dirty="0"/>
              <a:t>iptables -I INPUT 8 -p tcp -m state --state NEW -m tcp --dport 5500 -j ACCEPT -m comment --comment "Required for EM Express"</a:t>
            </a:r>
          </a:p>
          <a:p>
            <a:r>
              <a:rPr lang="ko-KR" altLang="en-US" sz="1600" dirty="0"/>
              <a:t>service iptables save</a:t>
            </a:r>
          </a:p>
          <a:p>
            <a:r>
              <a:rPr lang="ko-KR" altLang="en-US" sz="1600" dirty="0"/>
              <a:t>service iptables reload</a:t>
            </a:r>
          </a:p>
          <a:p>
            <a:r>
              <a:rPr lang="ko-KR" altLang="en-US" sz="1600" dirty="0"/>
              <a:t>service iptables status |grep 5500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53B64-56AB-4D1A-B528-F2C0615652FB}"/>
              </a:ext>
            </a:extLst>
          </p:cNvPr>
          <p:cNvSpPr/>
          <p:nvPr/>
        </p:nvSpPr>
        <p:spPr>
          <a:xfrm>
            <a:off x="435795" y="4206321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99095-0A2C-479B-AFA0-4E12811B0786}"/>
              </a:ext>
            </a:extLst>
          </p:cNvPr>
          <p:cNvSpPr txBox="1"/>
          <p:nvPr/>
        </p:nvSpPr>
        <p:spPr>
          <a:xfrm>
            <a:off x="702495" y="4264919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4E3629"/>
                </a:solidFill>
                <a:latin typeface="Calibri"/>
              </a:rPr>
              <a:t>   root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에서 실행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33426-C562-48ED-A0CD-1817EC9BB750}"/>
              </a:ext>
            </a:extLst>
          </p:cNvPr>
          <p:cNvSpPr/>
          <p:nvPr/>
        </p:nvSpPr>
        <p:spPr>
          <a:xfrm>
            <a:off x="416745" y="1444071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018470-CB11-4C55-9A1B-4266859BFB92}"/>
              </a:ext>
            </a:extLst>
          </p:cNvPr>
          <p:cNvSpPr txBox="1"/>
          <p:nvPr/>
        </p:nvSpPr>
        <p:spPr>
          <a:xfrm>
            <a:off x="683445" y="1502669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4E3629"/>
                </a:solidFill>
                <a:latin typeface="Calibri"/>
              </a:rPr>
              <a:t>   CDB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에서 실행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0DB09C-54FD-4E79-94B7-AD9B1DD44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14625"/>
            <a:ext cx="5757862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3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78" y="4040832"/>
            <a:ext cx="7167465" cy="1325563"/>
          </a:xfrm>
        </p:spPr>
        <p:txBody>
          <a:bodyPr/>
          <a:lstStyle/>
          <a:p>
            <a:r>
              <a:rPr kumimoji="1" lang="en-US" altLang="ja-JP" dirty="0"/>
              <a:t>Hands-On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284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lang="en-US" altLang="ko-KR" dirty="0"/>
              <a:t>Multitenant Architecture  </a:t>
            </a:r>
            <a:endParaRPr kumimoji="1"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041AB0-B9DA-4BFB-A683-38CDCC562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36" y="1804988"/>
            <a:ext cx="5429250" cy="14097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4AEE09A-03D4-4A3B-A7BA-A4F272E6EE00}"/>
              </a:ext>
            </a:extLst>
          </p:cNvPr>
          <p:cNvSpPr txBox="1"/>
          <p:nvPr/>
        </p:nvSpPr>
        <p:spPr>
          <a:xfrm>
            <a:off x="863735" y="1471613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en-US" altLang="ko-KR" sz="1400" dirty="0">
                <a:solidFill>
                  <a:srgbClr val="4E3629"/>
                </a:solidFill>
                <a:latin typeface="+mn-ea"/>
              </a:rPr>
              <a:t>process </a:t>
            </a:r>
            <a:r>
              <a:rPr lang="ko-KR" altLang="en-US" sz="1400" dirty="0">
                <a:solidFill>
                  <a:srgbClr val="4E3629"/>
                </a:solidFill>
                <a:latin typeface="+mn-ea"/>
              </a:rPr>
              <a:t>확인 </a:t>
            </a:r>
            <a:r>
              <a:rPr lang="en-US" altLang="ko-KR" sz="1400" dirty="0">
                <a:solidFill>
                  <a:srgbClr val="4E3629"/>
                </a:solidFill>
                <a:latin typeface="+mn-ea"/>
              </a:rPr>
              <a:t>: 1</a:t>
            </a:r>
            <a:r>
              <a:rPr lang="ko-KR" altLang="en-US" sz="1400" dirty="0">
                <a:solidFill>
                  <a:srgbClr val="4E3629"/>
                </a:solidFill>
                <a:latin typeface="+mn-ea"/>
              </a:rPr>
              <a:t>개의 </a:t>
            </a:r>
            <a:r>
              <a:rPr lang="en-US" altLang="ko-KR" sz="1400" dirty="0" err="1">
                <a:solidFill>
                  <a:srgbClr val="4E3629"/>
                </a:solidFill>
                <a:latin typeface="+mn-ea"/>
              </a:rPr>
              <a:t>pmon</a:t>
            </a:r>
            <a:r>
              <a:rPr lang="en-US" altLang="ko-KR" sz="1400" dirty="0">
                <a:solidFill>
                  <a:srgbClr val="4E3629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4E3629"/>
                </a:solidFill>
                <a:latin typeface="+mn-ea"/>
              </a:rPr>
              <a:t>확인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D003F2-66BB-42B6-8936-30F5FD884230}"/>
              </a:ext>
            </a:extLst>
          </p:cNvPr>
          <p:cNvSpPr/>
          <p:nvPr/>
        </p:nvSpPr>
        <p:spPr>
          <a:xfrm>
            <a:off x="597036" y="1471613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055D3D-D142-4D08-8505-28F561729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12" y="1814513"/>
            <a:ext cx="5476875" cy="28003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E8F24C5-944F-4928-8875-C0DB0A63890F}"/>
              </a:ext>
            </a:extLst>
          </p:cNvPr>
          <p:cNvSpPr txBox="1"/>
          <p:nvPr/>
        </p:nvSpPr>
        <p:spPr>
          <a:xfrm>
            <a:off x="6607310" y="1452563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ko-KR" altLang="en-US" sz="1400" dirty="0">
                <a:solidFill>
                  <a:srgbClr val="4E3629"/>
                </a:solidFill>
                <a:latin typeface="+mn-ea"/>
              </a:rPr>
              <a:t>현재 접속한 </a:t>
            </a:r>
            <a:r>
              <a:rPr lang="en-US" altLang="ko-KR" sz="1400" dirty="0">
                <a:solidFill>
                  <a:srgbClr val="4E3629"/>
                </a:solidFill>
                <a:latin typeface="+mn-ea"/>
              </a:rPr>
              <a:t>DB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AA2177-0423-4FFF-AB39-1C69D6771DE3}"/>
              </a:ext>
            </a:extLst>
          </p:cNvPr>
          <p:cNvSpPr/>
          <p:nvPr/>
        </p:nvSpPr>
        <p:spPr>
          <a:xfrm>
            <a:off x="6340611" y="1452563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A5DEB3-65C2-4D8F-AB66-DF5E3D57F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61" y="5045075"/>
            <a:ext cx="5419725" cy="10763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71ACB3-7014-442C-9F13-31B2E8905E70}"/>
              </a:ext>
            </a:extLst>
          </p:cNvPr>
          <p:cNvSpPr txBox="1"/>
          <p:nvPr/>
        </p:nvSpPr>
        <p:spPr>
          <a:xfrm>
            <a:off x="847726" y="4633913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ko-KR" altLang="en-US" sz="1400" dirty="0">
                <a:solidFill>
                  <a:srgbClr val="4E3629"/>
                </a:solidFill>
                <a:latin typeface="+mn-ea"/>
              </a:rPr>
              <a:t>현재 접속한 </a:t>
            </a:r>
            <a:r>
              <a:rPr lang="en-US" altLang="ko-KR" sz="1400" dirty="0">
                <a:solidFill>
                  <a:srgbClr val="4E3629"/>
                </a:solidFill>
                <a:latin typeface="+mn-ea"/>
              </a:rPr>
              <a:t>CDB </a:t>
            </a:r>
            <a:r>
              <a:rPr lang="ko-KR" altLang="en-US" sz="1400" dirty="0">
                <a:solidFill>
                  <a:srgbClr val="4E3629"/>
                </a:solidFill>
                <a:latin typeface="+mn-ea"/>
              </a:rPr>
              <a:t>안에 생성된 </a:t>
            </a:r>
            <a:r>
              <a:rPr lang="en-US" altLang="ko-KR" sz="1400" dirty="0">
                <a:solidFill>
                  <a:srgbClr val="4E3629"/>
                </a:solidFill>
                <a:latin typeface="+mn-ea"/>
              </a:rPr>
              <a:t>PDS LIST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A19399-0F79-40F3-A44F-C1BCDBBDE968}"/>
              </a:ext>
            </a:extLst>
          </p:cNvPr>
          <p:cNvSpPr/>
          <p:nvPr/>
        </p:nvSpPr>
        <p:spPr>
          <a:xfrm>
            <a:off x="581027" y="4633913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5" name="Picture 14" descr="pdb-down-red-2.png">
            <a:extLst>
              <a:ext uri="{FF2B5EF4-FFF2-40B4-BE49-F238E27FC236}">
                <a16:creationId xmlns:a16="http://schemas.microsoft.com/office/drawing/2014/main" id="{CCD3C805-C888-4989-9CBE-6E620B3D32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193" y="5529299"/>
            <a:ext cx="1204630" cy="994340"/>
          </a:xfrm>
          <a:prstGeom prst="rect">
            <a:avLst/>
          </a:prstGeom>
          <a:solidFill>
            <a:srgbClr val="FFC000"/>
          </a:solidFill>
        </p:spPr>
      </p:pic>
      <p:pic>
        <p:nvPicPr>
          <p:cNvPr id="16" name="Picture 15" descr="pdb-down-red-2.png">
            <a:extLst>
              <a:ext uri="{FF2B5EF4-FFF2-40B4-BE49-F238E27FC236}">
                <a16:creationId xmlns:a16="http://schemas.microsoft.com/office/drawing/2014/main" id="{B1D331FF-D999-4B1A-A107-C132CF8E7E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76" y="5529299"/>
            <a:ext cx="1204630" cy="994340"/>
          </a:xfrm>
          <a:prstGeom prst="rect">
            <a:avLst/>
          </a:prstGeom>
        </p:spPr>
      </p:pic>
      <p:pic>
        <p:nvPicPr>
          <p:cNvPr id="17" name="Picture 16" descr="pdb-container-3hot-2.png">
            <a:extLst>
              <a:ext uri="{FF2B5EF4-FFF2-40B4-BE49-F238E27FC236}">
                <a16:creationId xmlns:a16="http://schemas.microsoft.com/office/drawing/2014/main" id="{CE68B762-3722-48AD-99B0-8825F0A077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06" y="6331201"/>
            <a:ext cx="2890114" cy="2981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B4EA4AA-28AD-4F33-AB07-F082AFE8D6F0}"/>
              </a:ext>
            </a:extLst>
          </p:cNvPr>
          <p:cNvSpPr/>
          <p:nvPr/>
        </p:nvSpPr>
        <p:spPr>
          <a:xfrm>
            <a:off x="8363111" y="6373896"/>
            <a:ext cx="1457555" cy="202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CDB$ROOT</a:t>
            </a:r>
            <a:endParaRPr lang="ko-KR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7D0CD9-9769-4B47-BD2B-6096DCE3E156}"/>
              </a:ext>
            </a:extLst>
          </p:cNvPr>
          <p:cNvSpPr/>
          <p:nvPr/>
        </p:nvSpPr>
        <p:spPr>
          <a:xfrm>
            <a:off x="7531253" y="5821833"/>
            <a:ext cx="1108969" cy="202624"/>
          </a:xfrm>
          <a:prstGeom prst="rect">
            <a:avLst/>
          </a:prstGeom>
          <a:solidFill>
            <a:srgbClr val="759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PDB$SEED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7B2610-14ED-4F66-BA7C-322A935359B4}"/>
              </a:ext>
            </a:extLst>
          </p:cNvPr>
          <p:cNvSpPr txBox="1"/>
          <p:nvPr/>
        </p:nvSpPr>
        <p:spPr>
          <a:xfrm>
            <a:off x="8702305" y="5421304"/>
            <a:ext cx="796012" cy="27443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5F5F5F"/>
                </a:solidFill>
                <a:latin typeface="Calibri"/>
              </a:rPr>
              <a:t>PDB1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00D379-ED58-4B62-90F8-910AFFF2ED27}"/>
              </a:ext>
            </a:extLst>
          </p:cNvPr>
          <p:cNvSpPr/>
          <p:nvPr/>
        </p:nvSpPr>
        <p:spPr>
          <a:xfrm>
            <a:off x="10016359" y="6373896"/>
            <a:ext cx="346841" cy="2026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75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lang="en-US" altLang="ko-KR" dirty="0"/>
              <a:t>Multitenant Architecture  </a:t>
            </a:r>
            <a:endParaRPr kumimoji="1" lang="ja-JP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63E3C9-E17F-464C-8CEE-4272AF841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833562"/>
            <a:ext cx="10239375" cy="2619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FEDF4-AA4C-4AA0-9A66-F5B4CA372CB4}"/>
              </a:ext>
            </a:extLst>
          </p:cNvPr>
          <p:cNvSpPr txBox="1"/>
          <p:nvPr/>
        </p:nvSpPr>
        <p:spPr>
          <a:xfrm>
            <a:off x="890586" y="1485900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en-US" altLang="ko-KR" sz="1400" dirty="0">
                <a:solidFill>
                  <a:srgbClr val="4E3629"/>
                </a:solidFill>
                <a:latin typeface="+mn-ea"/>
              </a:rPr>
              <a:t>DATA FILE – sys , undo, data </a:t>
            </a:r>
            <a:r>
              <a:rPr lang="ko-KR" altLang="en-US" sz="1400" dirty="0">
                <a:solidFill>
                  <a:srgbClr val="4E3629"/>
                </a:solidFill>
                <a:latin typeface="+mn-ea"/>
              </a:rPr>
              <a:t> 각각 </a:t>
            </a:r>
            <a:r>
              <a:rPr lang="en-US" altLang="ko-KR" sz="1400" dirty="0" err="1">
                <a:solidFill>
                  <a:srgbClr val="4E3629"/>
                </a:solidFill>
                <a:latin typeface="+mn-ea"/>
              </a:rPr>
              <a:t>cdb</a:t>
            </a:r>
            <a:r>
              <a:rPr lang="en-US" altLang="ko-KR" sz="1400" dirty="0">
                <a:solidFill>
                  <a:srgbClr val="4E3629"/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rgbClr val="4E3629"/>
                </a:solidFill>
                <a:latin typeface="+mn-ea"/>
              </a:rPr>
              <a:t>pdb</a:t>
            </a:r>
            <a:r>
              <a:rPr lang="en-US" altLang="ko-KR" sz="1400" dirty="0">
                <a:solidFill>
                  <a:srgbClr val="4E3629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4E3629"/>
                </a:solidFill>
                <a:latin typeface="+mn-ea"/>
              </a:rPr>
              <a:t>별 사용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FD109-9DDF-40B2-9A40-C3B2290E6636}"/>
              </a:ext>
            </a:extLst>
          </p:cNvPr>
          <p:cNvSpPr/>
          <p:nvPr/>
        </p:nvSpPr>
        <p:spPr>
          <a:xfrm>
            <a:off x="623887" y="1485900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D96E8A-C3EE-4C74-8560-86A801F4DF4C}"/>
              </a:ext>
            </a:extLst>
          </p:cNvPr>
          <p:cNvSpPr/>
          <p:nvPr/>
        </p:nvSpPr>
        <p:spPr>
          <a:xfrm>
            <a:off x="104775" y="2565458"/>
            <a:ext cx="8334375" cy="777818"/>
          </a:xfrm>
          <a:prstGeom prst="rect">
            <a:avLst/>
          </a:prstGeom>
          <a:noFill/>
          <a:ln w="19050">
            <a:solidFill>
              <a:srgbClr val="D1350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468286-F281-4567-8BEF-23775F8CEDF4}"/>
              </a:ext>
            </a:extLst>
          </p:cNvPr>
          <p:cNvSpPr/>
          <p:nvPr/>
        </p:nvSpPr>
        <p:spPr>
          <a:xfrm>
            <a:off x="1210124" y="3372024"/>
            <a:ext cx="10172250" cy="561801"/>
          </a:xfrm>
          <a:prstGeom prst="rect">
            <a:avLst/>
          </a:prstGeom>
          <a:noFill/>
          <a:ln w="19050">
            <a:solidFill>
              <a:srgbClr val="00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720CD-541D-41CB-85D3-CBB4A8CB4677}"/>
              </a:ext>
            </a:extLst>
          </p:cNvPr>
          <p:cNvSpPr/>
          <p:nvPr/>
        </p:nvSpPr>
        <p:spPr>
          <a:xfrm>
            <a:off x="1269431" y="3919885"/>
            <a:ext cx="10589194" cy="561801"/>
          </a:xfrm>
          <a:prstGeom prst="rect">
            <a:avLst/>
          </a:prstGeom>
          <a:noFill/>
          <a:ln w="19050">
            <a:solidFill>
              <a:srgbClr val="00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23FF4-7897-4E9F-9DFA-A9FBC258F611}"/>
              </a:ext>
            </a:extLst>
          </p:cNvPr>
          <p:cNvSpPr txBox="1"/>
          <p:nvPr/>
        </p:nvSpPr>
        <p:spPr>
          <a:xfrm>
            <a:off x="70993" y="2839980"/>
            <a:ext cx="500063" cy="2287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D1350F"/>
                </a:solidFill>
                <a:latin typeface="Calibri"/>
              </a:rPr>
              <a:t>CDB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327FF3-3656-4C53-94FD-6CA0FA20BF79}"/>
              </a:ext>
            </a:extLst>
          </p:cNvPr>
          <p:cNvSpPr txBox="1"/>
          <p:nvPr/>
        </p:nvSpPr>
        <p:spPr>
          <a:xfrm>
            <a:off x="11068050" y="3562352"/>
            <a:ext cx="500063" cy="2287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0033CC"/>
                </a:solidFill>
                <a:latin typeface="Calibri"/>
              </a:rPr>
              <a:t>PDB$SEED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23D9BF-FA97-4421-AD32-AC60AFC89333}"/>
              </a:ext>
            </a:extLst>
          </p:cNvPr>
          <p:cNvSpPr txBox="1"/>
          <p:nvPr/>
        </p:nvSpPr>
        <p:spPr>
          <a:xfrm>
            <a:off x="11132342" y="4143205"/>
            <a:ext cx="500063" cy="2287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0033CC"/>
                </a:solidFill>
                <a:latin typeface="Calibri"/>
              </a:rPr>
              <a:t>PDB1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7E9517-267A-460D-B39D-DAD76959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4975283"/>
            <a:ext cx="4860789" cy="15175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798F5F-289E-4CE2-B9C2-1381B7373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361" y="4975283"/>
            <a:ext cx="5190901" cy="15175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09D6D4F-F9AB-4393-B0C7-1F7B2EAA929F}"/>
              </a:ext>
            </a:extLst>
          </p:cNvPr>
          <p:cNvSpPr txBox="1"/>
          <p:nvPr/>
        </p:nvSpPr>
        <p:spPr>
          <a:xfrm>
            <a:off x="890586" y="4653135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ko-KR" altLang="en-US" sz="1400" dirty="0">
                <a:solidFill>
                  <a:srgbClr val="4E3629"/>
                </a:solidFill>
                <a:latin typeface="+mn-ea"/>
              </a:rPr>
              <a:t>공용 </a:t>
            </a:r>
            <a:r>
              <a:rPr lang="en-US" altLang="ko-KR" sz="1400" dirty="0">
                <a:solidFill>
                  <a:srgbClr val="4E3629"/>
                </a:solidFill>
                <a:latin typeface="+mn-ea"/>
              </a:rPr>
              <a:t>control file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B461BC-3378-46FB-A49A-DF49A679B362}"/>
              </a:ext>
            </a:extLst>
          </p:cNvPr>
          <p:cNvSpPr/>
          <p:nvPr/>
        </p:nvSpPr>
        <p:spPr>
          <a:xfrm>
            <a:off x="623887" y="4653135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19DDEE-2D86-40E6-9136-FCACBED2144E}"/>
              </a:ext>
            </a:extLst>
          </p:cNvPr>
          <p:cNvSpPr txBox="1"/>
          <p:nvPr/>
        </p:nvSpPr>
        <p:spPr>
          <a:xfrm>
            <a:off x="5939060" y="4588754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ko-KR" altLang="en-US" sz="1400" dirty="0">
                <a:solidFill>
                  <a:srgbClr val="4E3629"/>
                </a:solidFill>
                <a:latin typeface="+mn-ea"/>
              </a:rPr>
              <a:t>공용 </a:t>
            </a:r>
            <a:r>
              <a:rPr lang="en-US" altLang="ko-KR" sz="1400" dirty="0">
                <a:solidFill>
                  <a:srgbClr val="4E3629"/>
                </a:solidFill>
                <a:latin typeface="+mn-ea"/>
              </a:rPr>
              <a:t>redo file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115141-7352-405C-A2DC-0777D340935C}"/>
              </a:ext>
            </a:extLst>
          </p:cNvPr>
          <p:cNvSpPr/>
          <p:nvPr/>
        </p:nvSpPr>
        <p:spPr>
          <a:xfrm>
            <a:off x="5672361" y="4588754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70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8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en-US" altLang="ja-JP" dirty="0"/>
              <a:t>PDB</a:t>
            </a:r>
            <a:r>
              <a:rPr kumimoji="1" lang="ko-KR" altLang="en-US" dirty="0"/>
              <a:t> 추가</a:t>
            </a:r>
            <a:r>
              <a:rPr kumimoji="1" lang="en-US" altLang="ko-KR" dirty="0"/>
              <a:t>,open,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close</a:t>
            </a:r>
            <a:endParaRPr kumimoji="1"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49480-D586-4ECD-BD62-8158D99C0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35" y="1847850"/>
            <a:ext cx="5498965" cy="47815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8FDAA2-F7AC-42D2-A680-65C87165249B}"/>
              </a:ext>
            </a:extLst>
          </p:cNvPr>
          <p:cNvSpPr txBox="1"/>
          <p:nvPr/>
        </p:nvSpPr>
        <p:spPr>
          <a:xfrm>
            <a:off x="863735" y="1471613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기존 </a:t>
            </a:r>
            <a:r>
              <a:rPr lang="ko-KR" altLang="en-US" sz="1400" dirty="0">
                <a:solidFill>
                  <a:srgbClr val="4E3629"/>
                </a:solidFill>
                <a:latin typeface="+mn-ea"/>
              </a:rPr>
              <a:t>서비스 확인 </a:t>
            </a:r>
            <a:r>
              <a:rPr lang="en-US" altLang="ko-KR" sz="1400" dirty="0">
                <a:solidFill>
                  <a:srgbClr val="4E3629"/>
                </a:solidFill>
                <a:latin typeface="+mn-ea"/>
              </a:rPr>
              <a:t>:  PDB </a:t>
            </a:r>
            <a:r>
              <a:rPr lang="ko-KR" altLang="en-US" sz="1400" dirty="0">
                <a:solidFill>
                  <a:srgbClr val="4E3629"/>
                </a:solidFill>
                <a:latin typeface="+mn-ea"/>
              </a:rPr>
              <a:t>생성시 서비스 자동생성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C152B5-B2B2-4D2B-B37E-9A8B9045A9F8}"/>
              </a:ext>
            </a:extLst>
          </p:cNvPr>
          <p:cNvSpPr/>
          <p:nvPr/>
        </p:nvSpPr>
        <p:spPr>
          <a:xfrm>
            <a:off x="597036" y="1471613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0CE71D-4234-410F-8EA3-A8A15F433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778" y="1847850"/>
            <a:ext cx="5802235" cy="32099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C7C3BC1-948D-4099-A15E-373E51B7F944}"/>
              </a:ext>
            </a:extLst>
          </p:cNvPr>
          <p:cNvSpPr/>
          <p:nvPr/>
        </p:nvSpPr>
        <p:spPr>
          <a:xfrm>
            <a:off x="478856" y="6211974"/>
            <a:ext cx="5893369" cy="276225"/>
          </a:xfrm>
          <a:prstGeom prst="rect">
            <a:avLst/>
          </a:prstGeom>
          <a:noFill/>
          <a:ln w="19050">
            <a:solidFill>
              <a:srgbClr val="00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5ACDD3-8ED5-4066-BD11-6B6830FC8FDF}"/>
              </a:ext>
            </a:extLst>
          </p:cNvPr>
          <p:cNvSpPr txBox="1"/>
          <p:nvPr/>
        </p:nvSpPr>
        <p:spPr>
          <a:xfrm>
            <a:off x="6429377" y="1430424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create pdb2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CF199E-F760-40D0-AF15-0296D63FBDA9}"/>
              </a:ext>
            </a:extLst>
          </p:cNvPr>
          <p:cNvSpPr/>
          <p:nvPr/>
        </p:nvSpPr>
        <p:spPr>
          <a:xfrm>
            <a:off x="6162678" y="1430424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8" name="Picture 27" descr="pdb-down-red-2.png">
            <a:extLst>
              <a:ext uri="{FF2B5EF4-FFF2-40B4-BE49-F238E27FC236}">
                <a16:creationId xmlns:a16="http://schemas.microsoft.com/office/drawing/2014/main" id="{F9D23D44-1753-4DE7-BBAE-F18AA75D70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452" y="5515088"/>
            <a:ext cx="1204630" cy="9943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C38BDC-D542-4482-9AAA-289BAA78F657}"/>
              </a:ext>
            </a:extLst>
          </p:cNvPr>
          <p:cNvSpPr txBox="1"/>
          <p:nvPr/>
        </p:nvSpPr>
        <p:spPr>
          <a:xfrm>
            <a:off x="9747007" y="5427576"/>
            <a:ext cx="796012" cy="2034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5F5F5F"/>
                </a:solidFill>
                <a:latin typeface="Calibri"/>
              </a:rPr>
              <a:t>PDB2</a:t>
            </a: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rgbClr val="5F5F5F"/>
              </a:solidFill>
              <a:latin typeface="Calibri"/>
            </a:endParaRPr>
          </a:p>
        </p:txBody>
      </p:sp>
      <p:pic>
        <p:nvPicPr>
          <p:cNvPr id="30" name="Picture 29" descr="pdb-down-red-2.png">
            <a:extLst>
              <a:ext uri="{FF2B5EF4-FFF2-40B4-BE49-F238E27FC236}">
                <a16:creationId xmlns:a16="http://schemas.microsoft.com/office/drawing/2014/main" id="{5B54A76D-F2B8-4ABE-892C-27089DCFDD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193" y="5529299"/>
            <a:ext cx="1204630" cy="994340"/>
          </a:xfrm>
          <a:prstGeom prst="rect">
            <a:avLst/>
          </a:prstGeom>
          <a:solidFill>
            <a:srgbClr val="FFC000"/>
          </a:solidFill>
        </p:spPr>
      </p:pic>
      <p:pic>
        <p:nvPicPr>
          <p:cNvPr id="31" name="Picture 30" descr="pdb-down-red-2.png">
            <a:extLst>
              <a:ext uri="{FF2B5EF4-FFF2-40B4-BE49-F238E27FC236}">
                <a16:creationId xmlns:a16="http://schemas.microsoft.com/office/drawing/2014/main" id="{67C5EF1C-B97A-4CD3-9C10-7B0B29C5F7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76" y="5529299"/>
            <a:ext cx="1204630" cy="994340"/>
          </a:xfrm>
          <a:prstGeom prst="rect">
            <a:avLst/>
          </a:prstGeom>
        </p:spPr>
      </p:pic>
      <p:pic>
        <p:nvPicPr>
          <p:cNvPr id="32" name="Picture 31" descr="pdb-container-3hot-2.png">
            <a:extLst>
              <a:ext uri="{FF2B5EF4-FFF2-40B4-BE49-F238E27FC236}">
                <a16:creationId xmlns:a16="http://schemas.microsoft.com/office/drawing/2014/main" id="{5650BB0C-EC1C-455D-A242-35952FA046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06" y="6331201"/>
            <a:ext cx="2890114" cy="29819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0884BC0-97B0-4CC9-88F0-B7956F6F12F1}"/>
              </a:ext>
            </a:extLst>
          </p:cNvPr>
          <p:cNvSpPr/>
          <p:nvPr/>
        </p:nvSpPr>
        <p:spPr>
          <a:xfrm>
            <a:off x="8363111" y="6373896"/>
            <a:ext cx="1457555" cy="202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CDB$ROOT</a:t>
            </a:r>
            <a:endParaRPr lang="ko-KR" alt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E5FAA5-C7A0-4DD9-BE96-2F7860E5A01A}"/>
              </a:ext>
            </a:extLst>
          </p:cNvPr>
          <p:cNvSpPr/>
          <p:nvPr/>
        </p:nvSpPr>
        <p:spPr>
          <a:xfrm>
            <a:off x="7531253" y="5821833"/>
            <a:ext cx="1108969" cy="202624"/>
          </a:xfrm>
          <a:prstGeom prst="rect">
            <a:avLst/>
          </a:prstGeom>
          <a:solidFill>
            <a:srgbClr val="759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PDB$SEED</a:t>
            </a:r>
            <a:endParaRPr lang="ko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4B740B-A9A9-4163-B8E0-01A974EFE1EE}"/>
              </a:ext>
            </a:extLst>
          </p:cNvPr>
          <p:cNvSpPr txBox="1"/>
          <p:nvPr/>
        </p:nvSpPr>
        <p:spPr>
          <a:xfrm>
            <a:off x="8702305" y="5421304"/>
            <a:ext cx="796012" cy="27443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5F5F5F"/>
                </a:solidFill>
                <a:latin typeface="Calibri"/>
              </a:rPr>
              <a:t>PDB1</a:t>
            </a:r>
          </a:p>
        </p:txBody>
      </p:sp>
      <p:sp>
        <p:nvSpPr>
          <p:cNvPr id="37" name="Arrow: Curved Down 36">
            <a:extLst>
              <a:ext uri="{FF2B5EF4-FFF2-40B4-BE49-F238E27FC236}">
                <a16:creationId xmlns:a16="http://schemas.microsoft.com/office/drawing/2014/main" id="{77449A30-A6DC-4156-9501-391BE95D84C4}"/>
              </a:ext>
            </a:extLst>
          </p:cNvPr>
          <p:cNvSpPr/>
          <p:nvPr/>
        </p:nvSpPr>
        <p:spPr>
          <a:xfrm>
            <a:off x="8137537" y="5140302"/>
            <a:ext cx="2007476" cy="327106"/>
          </a:xfrm>
          <a:prstGeom prst="curvedDownArrow">
            <a:avLst/>
          </a:prstGeom>
          <a:solidFill>
            <a:srgbClr val="759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B24C92-D330-4EC9-A2E6-423A1EE031E7}"/>
              </a:ext>
            </a:extLst>
          </p:cNvPr>
          <p:cNvSpPr/>
          <p:nvPr/>
        </p:nvSpPr>
        <p:spPr>
          <a:xfrm>
            <a:off x="9646041" y="5242354"/>
            <a:ext cx="1111508" cy="115895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A6E349-6A85-4234-B951-A44505885A4F}"/>
              </a:ext>
            </a:extLst>
          </p:cNvPr>
          <p:cNvSpPr txBox="1"/>
          <p:nvPr/>
        </p:nvSpPr>
        <p:spPr>
          <a:xfrm>
            <a:off x="10570320" y="5589906"/>
            <a:ext cx="1204630" cy="126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400" dirty="0">
                <a:solidFill>
                  <a:srgbClr val="0033CC"/>
                </a:solidFill>
                <a:latin typeface="Calibri"/>
              </a:rPr>
              <a:t>추가 생성</a:t>
            </a:r>
            <a:endParaRPr lang="en-US" sz="1400" dirty="0">
              <a:solidFill>
                <a:srgbClr val="0033CC"/>
              </a:solidFill>
              <a:latin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FBF7DF-99D1-4E1F-9EAF-5705AEDCA571}"/>
              </a:ext>
            </a:extLst>
          </p:cNvPr>
          <p:cNvSpPr/>
          <p:nvPr/>
        </p:nvSpPr>
        <p:spPr>
          <a:xfrm>
            <a:off x="320810" y="1790700"/>
            <a:ext cx="5572559" cy="188788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729BAF-8217-419C-B431-6A5A2337336B}"/>
              </a:ext>
            </a:extLst>
          </p:cNvPr>
          <p:cNvSpPr/>
          <p:nvPr/>
        </p:nvSpPr>
        <p:spPr>
          <a:xfrm>
            <a:off x="6221107" y="2957101"/>
            <a:ext cx="5840335" cy="407121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35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en-US" altLang="ja-JP" dirty="0"/>
              <a:t>PDB</a:t>
            </a:r>
            <a:r>
              <a:rPr kumimoji="1" lang="ko-KR" altLang="en-US" dirty="0"/>
              <a:t> 추가</a:t>
            </a:r>
            <a:r>
              <a:rPr kumimoji="1" lang="en-US" altLang="ko-KR" dirty="0"/>
              <a:t>,open,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close</a:t>
            </a:r>
            <a:endParaRPr kumimoji="1" lang="ja-JP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8FDAA2-F7AC-42D2-A680-65C87165249B}"/>
              </a:ext>
            </a:extLst>
          </p:cNvPr>
          <p:cNvSpPr txBox="1"/>
          <p:nvPr/>
        </p:nvSpPr>
        <p:spPr>
          <a:xfrm>
            <a:off x="863735" y="1471613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PDB2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서비스 및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data file 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생성 확인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C152B5-B2B2-4D2B-B37E-9A8B9045A9F8}"/>
              </a:ext>
            </a:extLst>
          </p:cNvPr>
          <p:cNvSpPr/>
          <p:nvPr/>
        </p:nvSpPr>
        <p:spPr>
          <a:xfrm>
            <a:off x="597036" y="1471613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5ACB55-1404-45FC-B34B-D500636DC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36" y="1833562"/>
            <a:ext cx="10220325" cy="46593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C2CFD3-FCE7-4432-95EC-A6F2C9EE07E5}"/>
              </a:ext>
            </a:extLst>
          </p:cNvPr>
          <p:cNvSpPr/>
          <p:nvPr/>
        </p:nvSpPr>
        <p:spPr>
          <a:xfrm>
            <a:off x="396662" y="3426431"/>
            <a:ext cx="5893369" cy="148976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0252D4-9663-4478-A395-BB1A815B6022}"/>
              </a:ext>
            </a:extLst>
          </p:cNvPr>
          <p:cNvSpPr/>
          <p:nvPr/>
        </p:nvSpPr>
        <p:spPr>
          <a:xfrm>
            <a:off x="863735" y="6075451"/>
            <a:ext cx="10037146" cy="6335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57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en-US" altLang="ja-JP" dirty="0"/>
              <a:t>PDB</a:t>
            </a:r>
            <a:r>
              <a:rPr kumimoji="1" lang="ko-KR" altLang="en-US" dirty="0"/>
              <a:t> 추가</a:t>
            </a:r>
            <a:r>
              <a:rPr kumimoji="1" lang="en-US" altLang="ko-KR" dirty="0"/>
              <a:t>,open,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close</a:t>
            </a:r>
            <a:endParaRPr kumimoji="1" lang="ja-JP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8FDAA2-F7AC-42D2-A680-65C87165249B}"/>
              </a:ext>
            </a:extLst>
          </p:cNvPr>
          <p:cNvSpPr txBox="1"/>
          <p:nvPr/>
        </p:nvSpPr>
        <p:spPr>
          <a:xfrm>
            <a:off x="863735" y="1471613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open /close PDB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C152B5-B2B2-4D2B-B37E-9A8B9045A9F8}"/>
              </a:ext>
            </a:extLst>
          </p:cNvPr>
          <p:cNvSpPr/>
          <p:nvPr/>
        </p:nvSpPr>
        <p:spPr>
          <a:xfrm>
            <a:off x="597036" y="1471613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0543-B08B-40D9-AE9C-A52F9706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36" y="1763784"/>
            <a:ext cx="4860789" cy="492645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791A51B-751C-4165-A55E-6932CEDE7D0B}"/>
              </a:ext>
            </a:extLst>
          </p:cNvPr>
          <p:cNvSpPr/>
          <p:nvPr/>
        </p:nvSpPr>
        <p:spPr>
          <a:xfrm>
            <a:off x="597037" y="2374508"/>
            <a:ext cx="4601688" cy="276225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DA0D42-FFCC-46D2-AA70-EC07DDF2DEDB}"/>
              </a:ext>
            </a:extLst>
          </p:cNvPr>
          <p:cNvSpPr/>
          <p:nvPr/>
        </p:nvSpPr>
        <p:spPr>
          <a:xfrm>
            <a:off x="856137" y="3647326"/>
            <a:ext cx="1137050" cy="276224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0A5D62-C071-4AC7-B8D7-30952D8917DA}"/>
              </a:ext>
            </a:extLst>
          </p:cNvPr>
          <p:cNvSpPr/>
          <p:nvPr/>
        </p:nvSpPr>
        <p:spPr>
          <a:xfrm>
            <a:off x="678093" y="5794625"/>
            <a:ext cx="4520629" cy="911563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396F93-0560-423E-8E97-92EDD7B08702}"/>
              </a:ext>
            </a:extLst>
          </p:cNvPr>
          <p:cNvSpPr/>
          <p:nvPr/>
        </p:nvSpPr>
        <p:spPr>
          <a:xfrm>
            <a:off x="856137" y="4834580"/>
            <a:ext cx="1137050" cy="276224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B8AC40-3FBE-41CB-A064-D2E62D6C2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286" y="1763784"/>
            <a:ext cx="4905375" cy="4926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BBBFC0-7A30-4F07-B176-9D7B0E5D0E90}"/>
              </a:ext>
            </a:extLst>
          </p:cNvPr>
          <p:cNvSpPr txBox="1"/>
          <p:nvPr/>
        </p:nvSpPr>
        <p:spPr>
          <a:xfrm>
            <a:off x="6307341" y="1459629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 PDB open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상태 저장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1215CD-6A78-4447-9602-8D094C2F0EC1}"/>
              </a:ext>
            </a:extLst>
          </p:cNvPr>
          <p:cNvSpPr/>
          <p:nvPr/>
        </p:nvSpPr>
        <p:spPr>
          <a:xfrm>
            <a:off x="6040642" y="1459629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3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150" y="1279525"/>
            <a:ext cx="7946675" cy="44735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dirty="0"/>
              <a:t>1. Multitenant </a:t>
            </a:r>
            <a:r>
              <a:rPr lang="ko-KR" altLang="en-US" sz="2000" dirty="0"/>
              <a:t> 개념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2. Cloud</a:t>
            </a:r>
            <a:r>
              <a:rPr lang="ko-KR" altLang="en-US" sz="2000" dirty="0"/>
              <a:t> 실습환경 구성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3. Hands-On</a:t>
            </a:r>
            <a:br>
              <a:rPr lang="en-US" altLang="ko-KR" sz="2000" dirty="0"/>
            </a:br>
            <a:r>
              <a:rPr lang="en-US" altLang="ko-KR" sz="2000" dirty="0"/>
              <a:t>     - Multitenant Architecture</a:t>
            </a:r>
            <a:br>
              <a:rPr lang="en-US" altLang="ko-KR" sz="2000" dirty="0"/>
            </a:br>
            <a:r>
              <a:rPr lang="en-US" altLang="ko-KR" sz="2000" dirty="0"/>
              <a:t>     - PDB </a:t>
            </a:r>
            <a:r>
              <a:rPr lang="ko-KR" altLang="en-US" sz="2000" dirty="0"/>
              <a:t>추가 </a:t>
            </a:r>
            <a:r>
              <a:rPr lang="en-US" altLang="ko-KR" sz="2000" dirty="0"/>
              <a:t>,open ,close</a:t>
            </a:r>
            <a:br>
              <a:rPr lang="en-US" altLang="ko-KR" sz="2000" dirty="0"/>
            </a:br>
            <a:r>
              <a:rPr lang="en-US" altLang="ko-KR" sz="2000" dirty="0"/>
              <a:t>     - PDB </a:t>
            </a:r>
            <a:r>
              <a:rPr lang="ko-KR" altLang="en-US" sz="2000" dirty="0"/>
              <a:t>접속</a:t>
            </a:r>
            <a:br>
              <a:rPr lang="en-US" altLang="ko-KR" sz="2000" dirty="0"/>
            </a:br>
            <a:r>
              <a:rPr lang="en-US" altLang="ko-KR" sz="2000" dirty="0"/>
              <a:t>     - USER</a:t>
            </a:r>
            <a:r>
              <a:rPr lang="ko-KR" altLang="en-US" sz="2000" dirty="0"/>
              <a:t> </a:t>
            </a:r>
            <a:br>
              <a:rPr lang="en-US" altLang="ko-KR" sz="2000" dirty="0"/>
            </a:br>
            <a:r>
              <a:rPr lang="en-US" altLang="ko-KR" sz="2000" dirty="0"/>
              <a:t>     - PDB</a:t>
            </a:r>
            <a:r>
              <a:rPr lang="ko-KR" altLang="en-US" sz="2000" dirty="0"/>
              <a:t> </a:t>
            </a:r>
            <a:r>
              <a:rPr lang="en-US" altLang="ko-KR" sz="2000" dirty="0"/>
              <a:t>clone</a:t>
            </a:r>
            <a:br>
              <a:rPr lang="en-US" altLang="ko-KR" sz="2000" dirty="0"/>
            </a:br>
            <a:r>
              <a:rPr lang="en-US" altLang="ko-KR" sz="2000" dirty="0"/>
              <a:t>     - Resource manager for PDB</a:t>
            </a:r>
            <a:r>
              <a:rPr lang="ko-KR" altLang="en-US" sz="2000" dirty="0"/>
              <a:t> </a:t>
            </a:r>
            <a:br>
              <a:rPr lang="en-US" altLang="ko-KR" sz="2000" dirty="0"/>
            </a:br>
            <a:r>
              <a:rPr lang="en-US" altLang="ko-KR" sz="2000" dirty="0"/>
              <a:t>     - PDB snapshot carousel</a:t>
            </a:r>
            <a:br>
              <a:rPr lang="en-US" altLang="ko-KR" sz="2000" dirty="0"/>
            </a:br>
            <a:r>
              <a:rPr lang="en-US" altLang="ko-KR" sz="2000" dirty="0"/>
              <a:t>     - PDB Refreshable Clone</a:t>
            </a:r>
            <a:br>
              <a:rPr lang="en-US" altLang="ko-KR" sz="2000" dirty="0"/>
            </a:br>
            <a:br>
              <a:rPr lang="en-US" altLang="ko-KR" sz="2000" dirty="0"/>
            </a:b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4227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en-US" altLang="ja-JP" dirty="0"/>
              <a:t>PDB</a:t>
            </a:r>
            <a:r>
              <a:rPr kumimoji="1" lang="ko-KR" altLang="en-US" dirty="0"/>
              <a:t> 접속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5A8AA-7073-4C62-949D-02D0325FA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36" y="1839310"/>
            <a:ext cx="5412828" cy="4771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AA72D1-D13A-49B1-B5C0-DA0A2B8E9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135" y="1844886"/>
            <a:ext cx="5412829" cy="3676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232ABE-BDCA-4082-9423-7F6799F7F25F}"/>
              </a:ext>
            </a:extLst>
          </p:cNvPr>
          <p:cNvSpPr txBox="1"/>
          <p:nvPr/>
        </p:nvSpPr>
        <p:spPr>
          <a:xfrm>
            <a:off x="863735" y="1471613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Easy connect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0C1AE2-CABA-41CD-B211-4B9A8E04724C}"/>
              </a:ext>
            </a:extLst>
          </p:cNvPr>
          <p:cNvSpPr/>
          <p:nvPr/>
        </p:nvSpPr>
        <p:spPr>
          <a:xfrm>
            <a:off x="597036" y="1471613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433FF6-5C55-4390-A6A7-B570A6EF8A16}"/>
              </a:ext>
            </a:extLst>
          </p:cNvPr>
          <p:cNvSpPr/>
          <p:nvPr/>
        </p:nvSpPr>
        <p:spPr>
          <a:xfrm>
            <a:off x="597036" y="1839310"/>
            <a:ext cx="2598109" cy="147145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E43B15-3E6E-44CC-87B7-960F50C6B5CD}"/>
              </a:ext>
            </a:extLst>
          </p:cNvPr>
          <p:cNvSpPr/>
          <p:nvPr/>
        </p:nvSpPr>
        <p:spPr>
          <a:xfrm>
            <a:off x="597036" y="5885793"/>
            <a:ext cx="4601688" cy="222843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3E49C5-0214-4696-9A27-E3D65B1ADF1E}"/>
              </a:ext>
            </a:extLst>
          </p:cNvPr>
          <p:cNvSpPr/>
          <p:nvPr/>
        </p:nvSpPr>
        <p:spPr>
          <a:xfrm>
            <a:off x="597036" y="5298693"/>
            <a:ext cx="4601688" cy="222843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47C6FC-6FE9-4AFF-B17F-A955DEAD98E0}"/>
              </a:ext>
            </a:extLst>
          </p:cNvPr>
          <p:cNvSpPr/>
          <p:nvPr/>
        </p:nvSpPr>
        <p:spPr>
          <a:xfrm>
            <a:off x="9042098" y="4414345"/>
            <a:ext cx="2552866" cy="238609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22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en-US" altLang="ja-JP" dirty="0"/>
              <a:t>PDB</a:t>
            </a:r>
            <a:r>
              <a:rPr kumimoji="1" lang="ko-KR" altLang="en-US" dirty="0"/>
              <a:t> 접속</a:t>
            </a:r>
            <a:endParaRPr kumimoji="1" lang="ja-JP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E06880-73DC-44A9-8A99-4D3DBD30A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6" y="1993845"/>
            <a:ext cx="5229553" cy="600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51CB44-DF51-4867-810A-8F33866AF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572" y="1502979"/>
            <a:ext cx="5774975" cy="4989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50C570-2680-4A32-A594-0D30642FE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37" y="2897077"/>
            <a:ext cx="5229553" cy="3171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00B5BE-AF78-48D1-8FB7-FCD1E3202E08}"/>
              </a:ext>
            </a:extLst>
          </p:cNvPr>
          <p:cNvSpPr txBox="1"/>
          <p:nvPr/>
        </p:nvSpPr>
        <p:spPr>
          <a:xfrm>
            <a:off x="863735" y="1471613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en-US" altLang="ko-KR" sz="1400" dirty="0" err="1">
                <a:solidFill>
                  <a:srgbClr val="4E3629"/>
                </a:solidFill>
                <a:latin typeface="Calibri"/>
              </a:rPr>
              <a:t>tns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접속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D962F6-B501-4866-B073-952688F5C002}"/>
              </a:ext>
            </a:extLst>
          </p:cNvPr>
          <p:cNvSpPr/>
          <p:nvPr/>
        </p:nvSpPr>
        <p:spPr>
          <a:xfrm>
            <a:off x="597036" y="1471613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2614F-4793-4AF1-912F-128AF7ED32B9}"/>
              </a:ext>
            </a:extLst>
          </p:cNvPr>
          <p:cNvSpPr/>
          <p:nvPr/>
        </p:nvSpPr>
        <p:spPr>
          <a:xfrm>
            <a:off x="5864332" y="4115581"/>
            <a:ext cx="4266496" cy="238609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6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en-US" altLang="ja-JP" dirty="0"/>
              <a:t>PDB</a:t>
            </a:r>
            <a:r>
              <a:rPr kumimoji="1" lang="ko-KR" altLang="en-US" dirty="0"/>
              <a:t> 접속</a:t>
            </a:r>
            <a:endParaRPr kumimoji="1"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2F120-E484-405B-9128-D331A0650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25" y="1828799"/>
            <a:ext cx="5334000" cy="48662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68F64E-9C05-4529-93C0-0299C9609F67}"/>
              </a:ext>
            </a:extLst>
          </p:cNvPr>
          <p:cNvSpPr txBox="1"/>
          <p:nvPr/>
        </p:nvSpPr>
        <p:spPr>
          <a:xfrm>
            <a:off x="863735" y="1471613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session </a:t>
            </a:r>
            <a:r>
              <a:rPr lang="ko-KR" altLang="en-US" sz="1400">
                <a:solidFill>
                  <a:srgbClr val="4E3629"/>
                </a:solidFill>
                <a:latin typeface="Calibri"/>
              </a:rPr>
              <a:t>안에서 변경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82F233-53AD-4B55-BD5A-8949FA2A39E2}"/>
              </a:ext>
            </a:extLst>
          </p:cNvPr>
          <p:cNvSpPr/>
          <p:nvPr/>
        </p:nvSpPr>
        <p:spPr>
          <a:xfrm>
            <a:off x="597036" y="1471613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5225AA-F1F5-4E76-A13C-2C3E80B7B47C}"/>
              </a:ext>
            </a:extLst>
          </p:cNvPr>
          <p:cNvSpPr/>
          <p:nvPr/>
        </p:nvSpPr>
        <p:spPr>
          <a:xfrm>
            <a:off x="178756" y="4142638"/>
            <a:ext cx="4266496" cy="238609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50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en-US" altLang="ja-JP" dirty="0"/>
              <a:t>User</a:t>
            </a:r>
            <a:r>
              <a:rPr kumimoji="1" lang="ko-KR" altLang="en-US" dirty="0"/>
              <a:t> </a:t>
            </a:r>
            <a:endParaRPr kumimoji="1" lang="ja-JP" altLang="en-US" dirty="0"/>
          </a:p>
        </p:txBody>
      </p:sp>
      <p:pic>
        <p:nvPicPr>
          <p:cNvPr id="1026" name="그림 1">
            <a:extLst>
              <a:ext uri="{FF2B5EF4-FFF2-40B4-BE49-F238E27FC236}">
                <a16:creationId xmlns:a16="http://schemas.microsoft.com/office/drawing/2014/main" id="{F828A5FE-4EE0-4820-BE89-22FE27087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93" y="4238296"/>
            <a:ext cx="3567112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6AABF1-A922-4E13-8401-82DFCC378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890302"/>
              </p:ext>
            </p:extLst>
          </p:nvPr>
        </p:nvGraphicFramePr>
        <p:xfrm>
          <a:off x="602593" y="1583266"/>
          <a:ext cx="1075909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8342">
                  <a:extLst>
                    <a:ext uri="{9D8B030D-6E8A-4147-A177-3AD203B41FA5}">
                      <a16:colId xmlns:a16="http://schemas.microsoft.com/office/drawing/2014/main" val="3489663299"/>
                    </a:ext>
                  </a:extLst>
                </a:gridCol>
                <a:gridCol w="8690748">
                  <a:extLst>
                    <a:ext uri="{9D8B030D-6E8A-4147-A177-3AD203B41FA5}">
                      <a16:colId xmlns:a16="http://schemas.microsoft.com/office/drawing/2014/main" val="9354004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Common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user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ROOT Container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에는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common  user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만드는 순간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plug-in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된 각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자동적으로 생성되어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접속권한이 생성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root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뿐 아니라 다른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common user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보임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Common user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admin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938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Local user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hangingPunct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외부에서는 참조가 불가능</a:t>
                      </a:r>
                    </a:p>
                    <a:p>
                      <a:pPr marL="285750" lvl="0" indent="-285750" hangingPunct="0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스키마가 정의된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에만 접근가능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 user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정보는 각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dictionary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10115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3062D1E-C8CB-4A7E-837F-E15AC01E286B}"/>
              </a:ext>
            </a:extLst>
          </p:cNvPr>
          <p:cNvSpPr txBox="1"/>
          <p:nvPr/>
        </p:nvSpPr>
        <p:spPr>
          <a:xfrm>
            <a:off x="5267558" y="3846945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common user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생성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0775E9-AECE-42A1-AEFE-2C26607EEDCA}"/>
              </a:ext>
            </a:extLst>
          </p:cNvPr>
          <p:cNvSpPr/>
          <p:nvPr/>
        </p:nvSpPr>
        <p:spPr>
          <a:xfrm>
            <a:off x="5000859" y="3846945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7DE41-92B0-4A93-8AD8-ADB4665E3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933" y="4238296"/>
            <a:ext cx="6381750" cy="237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4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en-US" altLang="ja-JP" dirty="0"/>
              <a:t>User</a:t>
            </a:r>
            <a:r>
              <a:rPr kumimoji="1" lang="ko-KR" altLang="en-US" dirty="0"/>
              <a:t> </a:t>
            </a:r>
            <a:endParaRPr kumimoji="1"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FF26A-1715-45E2-9D23-05D915E5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09" y="1690688"/>
            <a:ext cx="3771900" cy="2352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FE1ABF-1DE2-4A5C-97E0-5670A7D50B4A}"/>
              </a:ext>
            </a:extLst>
          </p:cNvPr>
          <p:cNvSpPr txBox="1"/>
          <p:nvPr/>
        </p:nvSpPr>
        <p:spPr>
          <a:xfrm>
            <a:off x="1081908" y="1313952"/>
            <a:ext cx="3505201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role /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권한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E3F231-298F-4AC7-AF12-823D6B930764}"/>
              </a:ext>
            </a:extLst>
          </p:cNvPr>
          <p:cNvSpPr/>
          <p:nvPr/>
        </p:nvSpPr>
        <p:spPr>
          <a:xfrm>
            <a:off x="815209" y="1313952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227F0-01E5-4C9A-BEBF-53CE6525E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09" y="4561066"/>
            <a:ext cx="5334000" cy="1847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C6720F7-923E-4E7B-8269-FBFCF39C3327}"/>
              </a:ext>
            </a:extLst>
          </p:cNvPr>
          <p:cNvSpPr/>
          <p:nvPr/>
        </p:nvSpPr>
        <p:spPr>
          <a:xfrm>
            <a:off x="815209" y="4228123"/>
            <a:ext cx="266700" cy="250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86F6C-44F0-4377-BED1-52E777D4EC52}"/>
              </a:ext>
            </a:extLst>
          </p:cNvPr>
          <p:cNvSpPr txBox="1"/>
          <p:nvPr/>
        </p:nvSpPr>
        <p:spPr>
          <a:xfrm>
            <a:off x="1081909" y="4256482"/>
            <a:ext cx="3505201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common user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로 </a:t>
            </a:r>
            <a:r>
              <a:rPr lang="en-US" altLang="ko-KR" sz="1400" dirty="0" err="1">
                <a:solidFill>
                  <a:srgbClr val="4E3629"/>
                </a:solidFill>
                <a:latin typeface="Calibri"/>
              </a:rPr>
              <a:t>pdb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접속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: </a:t>
            </a:r>
            <a:r>
              <a:rPr lang="en-US" altLang="ko-KR" sz="1400" dirty="0" err="1">
                <a:solidFill>
                  <a:srgbClr val="4E3629"/>
                </a:solidFill>
                <a:latin typeface="Calibri"/>
              </a:rPr>
              <a:t>pdb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session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권한이 없어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error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발생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29436-708A-4ACD-956E-40F1FE2DAA5A}"/>
              </a:ext>
            </a:extLst>
          </p:cNvPr>
          <p:cNvSpPr/>
          <p:nvPr/>
        </p:nvSpPr>
        <p:spPr>
          <a:xfrm>
            <a:off x="1558815" y="5593196"/>
            <a:ext cx="4735139" cy="238609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6A0E95-540D-4118-8BC4-1053D665E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954" y="1660531"/>
            <a:ext cx="5334000" cy="4114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455E195-B9D6-40E1-9934-2E5FDF582C36}"/>
              </a:ext>
            </a:extLst>
          </p:cNvPr>
          <p:cNvSpPr/>
          <p:nvPr/>
        </p:nvSpPr>
        <p:spPr>
          <a:xfrm>
            <a:off x="6345381" y="1294345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2C5782-19D5-40A4-A2AA-750E6E43936C}"/>
              </a:ext>
            </a:extLst>
          </p:cNvPr>
          <p:cNvSpPr txBox="1"/>
          <p:nvPr/>
        </p:nvSpPr>
        <p:spPr>
          <a:xfrm>
            <a:off x="6617752" y="1321331"/>
            <a:ext cx="4759039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 c##dba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에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pdb1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접속 권한 부여 후 접속 확인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81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db-down-red-2.png">
            <a:extLst>
              <a:ext uri="{FF2B5EF4-FFF2-40B4-BE49-F238E27FC236}">
                <a16:creationId xmlns:a16="http://schemas.microsoft.com/office/drawing/2014/main" id="{ECAB46BD-4CF8-4FAF-A628-4A77C08ABC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86" y="2245286"/>
            <a:ext cx="1204630" cy="994339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en-US" altLang="ko-KR" dirty="0"/>
              <a:t>Clone</a:t>
            </a:r>
            <a:r>
              <a:rPr kumimoji="1" lang="ko-KR" altLang="en-US" dirty="0"/>
              <a:t> </a:t>
            </a:r>
            <a:endParaRPr kumimoji="1" lang="ja-JP" altLang="en-US" dirty="0"/>
          </a:p>
        </p:txBody>
      </p:sp>
      <p:pic>
        <p:nvPicPr>
          <p:cNvPr id="17" name="Picture 16" descr="pdb-down-red-2.png">
            <a:extLst>
              <a:ext uri="{FF2B5EF4-FFF2-40B4-BE49-F238E27FC236}">
                <a16:creationId xmlns:a16="http://schemas.microsoft.com/office/drawing/2014/main" id="{CA49CEBF-D0ED-4324-8D99-5A4BB369A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31" y="2246787"/>
            <a:ext cx="1204630" cy="9943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BAC007-F76D-4439-9556-2E211D54A4F1}"/>
              </a:ext>
            </a:extLst>
          </p:cNvPr>
          <p:cNvSpPr txBox="1"/>
          <p:nvPr/>
        </p:nvSpPr>
        <p:spPr>
          <a:xfrm>
            <a:off x="2902586" y="2159275"/>
            <a:ext cx="796012" cy="2034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5F5F5F"/>
                </a:solidFill>
                <a:latin typeface="Calibri"/>
              </a:rPr>
              <a:t>PDB2</a:t>
            </a: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rgbClr val="5F5F5F"/>
              </a:solidFill>
              <a:latin typeface="Calibri"/>
            </a:endParaRPr>
          </a:p>
        </p:txBody>
      </p:sp>
      <p:pic>
        <p:nvPicPr>
          <p:cNvPr id="21" name="Picture 20" descr="pdb-down-red-2.png">
            <a:extLst>
              <a:ext uri="{FF2B5EF4-FFF2-40B4-BE49-F238E27FC236}">
                <a16:creationId xmlns:a16="http://schemas.microsoft.com/office/drawing/2014/main" id="{05A3E50F-6C78-4CE8-B286-31F3B31B8B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2" y="2260998"/>
            <a:ext cx="1204630" cy="994340"/>
          </a:xfrm>
          <a:prstGeom prst="rect">
            <a:avLst/>
          </a:prstGeom>
          <a:solidFill>
            <a:srgbClr val="FFC000"/>
          </a:solidFill>
        </p:spPr>
      </p:pic>
      <p:pic>
        <p:nvPicPr>
          <p:cNvPr id="22" name="Picture 21" descr="pdb-down-red-2.png">
            <a:extLst>
              <a:ext uri="{FF2B5EF4-FFF2-40B4-BE49-F238E27FC236}">
                <a16:creationId xmlns:a16="http://schemas.microsoft.com/office/drawing/2014/main" id="{07C0CA5A-4EF2-4A94-BF74-0F42395BF6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55" y="2260998"/>
            <a:ext cx="1204630" cy="994340"/>
          </a:xfrm>
          <a:prstGeom prst="rect">
            <a:avLst/>
          </a:prstGeom>
        </p:spPr>
      </p:pic>
      <p:pic>
        <p:nvPicPr>
          <p:cNvPr id="23" name="Picture 22" descr="pdb-container-3hot-2.png">
            <a:extLst>
              <a:ext uri="{FF2B5EF4-FFF2-40B4-BE49-F238E27FC236}">
                <a16:creationId xmlns:a16="http://schemas.microsoft.com/office/drawing/2014/main" id="{AD1F3433-19A6-4F3A-8149-8CCBBBEAC3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84" y="3062900"/>
            <a:ext cx="4025925" cy="2981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0494E7A-D397-437A-A188-C167C8A464D9}"/>
              </a:ext>
            </a:extLst>
          </p:cNvPr>
          <p:cNvSpPr/>
          <p:nvPr/>
        </p:nvSpPr>
        <p:spPr>
          <a:xfrm>
            <a:off x="1518690" y="3105595"/>
            <a:ext cx="1457555" cy="202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CDB$ROOT</a:t>
            </a:r>
            <a:endParaRPr lang="ko-KR" alt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859E0E-CBAF-44FC-934C-8F32CCADD317}"/>
              </a:ext>
            </a:extLst>
          </p:cNvPr>
          <p:cNvSpPr/>
          <p:nvPr/>
        </p:nvSpPr>
        <p:spPr>
          <a:xfrm>
            <a:off x="686832" y="2553532"/>
            <a:ext cx="1108969" cy="202624"/>
          </a:xfrm>
          <a:prstGeom prst="rect">
            <a:avLst/>
          </a:prstGeom>
          <a:solidFill>
            <a:srgbClr val="759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PDB$SEED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72FA79-1914-41A5-BA3C-2862F35B8219}"/>
              </a:ext>
            </a:extLst>
          </p:cNvPr>
          <p:cNvSpPr txBox="1"/>
          <p:nvPr/>
        </p:nvSpPr>
        <p:spPr>
          <a:xfrm>
            <a:off x="1857884" y="2153003"/>
            <a:ext cx="796012" cy="27443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5F5F5F"/>
                </a:solidFill>
                <a:latin typeface="Calibri"/>
              </a:rPr>
              <a:t>PDB1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C4D2D9CB-8DA2-41B3-A428-D8E93E729545}"/>
              </a:ext>
            </a:extLst>
          </p:cNvPr>
          <p:cNvSpPr/>
          <p:nvPr/>
        </p:nvSpPr>
        <p:spPr>
          <a:xfrm>
            <a:off x="2291765" y="1766309"/>
            <a:ext cx="2007476" cy="327106"/>
          </a:xfrm>
          <a:prstGeom prst="curvedDownArrow">
            <a:avLst/>
          </a:prstGeom>
          <a:solidFill>
            <a:srgbClr val="759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A2FECC-7483-4C56-B3AA-6A1CD861319E}"/>
              </a:ext>
            </a:extLst>
          </p:cNvPr>
          <p:cNvSpPr txBox="1"/>
          <p:nvPr/>
        </p:nvSpPr>
        <p:spPr>
          <a:xfrm>
            <a:off x="3798757" y="2099807"/>
            <a:ext cx="1000968" cy="2034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5F5F5F"/>
                </a:solidFill>
                <a:latin typeface="Calibri"/>
              </a:rPr>
              <a:t>PDB1_CLONE</a:t>
            </a: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rgbClr val="5F5F5F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17ED3A-1E7F-44B5-9F65-CB3C1227B97F}"/>
              </a:ext>
            </a:extLst>
          </p:cNvPr>
          <p:cNvSpPr/>
          <p:nvPr/>
        </p:nvSpPr>
        <p:spPr>
          <a:xfrm>
            <a:off x="608720" y="1611612"/>
            <a:ext cx="1637889" cy="369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Local Clone</a:t>
            </a:r>
            <a:endParaRPr lang="ko-KR" altLang="en-US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DF88555-3F86-4236-AC2E-5C61B60B220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1305" y="1451214"/>
            <a:ext cx="3986581" cy="2343674"/>
          </a:xfrm>
          <a:prstGeom prst="rect">
            <a:avLst/>
          </a:prstGeom>
        </p:spPr>
      </p:pic>
      <p:pic>
        <p:nvPicPr>
          <p:cNvPr id="83" name="Picture 82" descr="pdb-down-orange-2.png">
            <a:extLst>
              <a:ext uri="{FF2B5EF4-FFF2-40B4-BE49-F238E27FC236}">
                <a16:creationId xmlns:a16="http://schemas.microsoft.com/office/drawing/2014/main" id="{DD877045-3BAB-4D81-B027-31EBCEF841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396" y="2056361"/>
            <a:ext cx="1307592" cy="1307592"/>
          </a:xfrm>
          <a:prstGeom prst="rect">
            <a:avLst/>
          </a:prstGeom>
        </p:spPr>
      </p:pic>
      <p:pic>
        <p:nvPicPr>
          <p:cNvPr id="84" name="Picture 83" descr="pdb-down-orange-2.png">
            <a:extLst>
              <a:ext uri="{FF2B5EF4-FFF2-40B4-BE49-F238E27FC236}">
                <a16:creationId xmlns:a16="http://schemas.microsoft.com/office/drawing/2014/main" id="{3F2FA00F-E6D2-4F2D-8B8D-E47E0919F9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396" y="4507304"/>
            <a:ext cx="1307592" cy="1307592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85DC5278-53AB-4146-B002-8E8625C9A096}"/>
              </a:ext>
            </a:extLst>
          </p:cNvPr>
          <p:cNvGrpSpPr/>
          <p:nvPr/>
        </p:nvGrpSpPr>
        <p:grpSpPr>
          <a:xfrm>
            <a:off x="8271292" y="4277985"/>
            <a:ext cx="1311093" cy="1539404"/>
            <a:chOff x="8256439" y="4285413"/>
            <a:chExt cx="1311093" cy="1539404"/>
          </a:xfrm>
        </p:grpSpPr>
        <p:pic>
          <p:nvPicPr>
            <p:cNvPr id="86" name="Picture 85" descr="pdb-down-red-2.png">
              <a:extLst>
                <a:ext uri="{FF2B5EF4-FFF2-40B4-BE49-F238E27FC236}">
                  <a16:creationId xmlns:a16="http://schemas.microsoft.com/office/drawing/2014/main" id="{7FAEFF5C-7119-4120-98E9-CF00756C0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439" y="4513724"/>
              <a:ext cx="1311093" cy="1311093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C06FB70-9EB4-4DB6-A24F-DFCFD3C91912}"/>
                </a:ext>
              </a:extLst>
            </p:cNvPr>
            <p:cNvSpPr txBox="1"/>
            <p:nvPr/>
          </p:nvSpPr>
          <p:spPr>
            <a:xfrm>
              <a:off x="8452066" y="4285413"/>
              <a:ext cx="866362" cy="268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rgbClr val="5F5F5F"/>
                  </a:solidFill>
                  <a:latin typeface="Calibri"/>
                </a:rPr>
                <a:t>CRM</a:t>
              </a:r>
            </a:p>
            <a:p>
              <a:pPr algn="ctr">
                <a:lnSpc>
                  <a:spcPct val="90000"/>
                </a:lnSpc>
              </a:pPr>
              <a:endParaRPr lang="en-US" dirty="0">
                <a:solidFill>
                  <a:srgbClr val="5F5F5F"/>
                </a:solidFill>
                <a:latin typeface="Calibri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4FAFDA7F-0F8E-4052-9323-13AFDCF1407E}"/>
              </a:ext>
            </a:extLst>
          </p:cNvPr>
          <p:cNvSpPr txBox="1"/>
          <p:nvPr/>
        </p:nvSpPr>
        <p:spPr>
          <a:xfrm>
            <a:off x="6002192" y="1465423"/>
            <a:ext cx="4084602" cy="3853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5F5F5F"/>
                </a:solidFill>
                <a:latin typeface="Calibri"/>
              </a:rPr>
              <a:t>Oracle Cloud</a:t>
            </a:r>
          </a:p>
        </p:txBody>
      </p:sp>
      <p:pic>
        <p:nvPicPr>
          <p:cNvPr id="89" name="Picture 88" descr="pdb-down-red-2.png">
            <a:extLst>
              <a:ext uri="{FF2B5EF4-FFF2-40B4-BE49-F238E27FC236}">
                <a16:creationId xmlns:a16="http://schemas.microsoft.com/office/drawing/2014/main" id="{B99D0217-031D-4AFB-8E6C-7DDADA562D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192" y="4525034"/>
            <a:ext cx="1311093" cy="1311093"/>
          </a:xfrm>
          <a:prstGeom prst="rect">
            <a:avLst/>
          </a:prstGeom>
        </p:spPr>
      </p:pic>
      <p:pic>
        <p:nvPicPr>
          <p:cNvPr id="90" name="Picture 89" descr="pdb-down-red-2.png">
            <a:extLst>
              <a:ext uri="{FF2B5EF4-FFF2-40B4-BE49-F238E27FC236}">
                <a16:creationId xmlns:a16="http://schemas.microsoft.com/office/drawing/2014/main" id="{718BC541-CF14-4CC4-BFD1-B176A6DC4E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677" y="4525034"/>
            <a:ext cx="1311093" cy="1311093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AB7FF5B-C256-4A93-B071-72ABB6ACFBC4}"/>
              </a:ext>
            </a:extLst>
          </p:cNvPr>
          <p:cNvSpPr txBox="1"/>
          <p:nvPr/>
        </p:nvSpPr>
        <p:spPr>
          <a:xfrm>
            <a:off x="6246626" y="4293696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5F5F5F"/>
                </a:solidFill>
                <a:latin typeface="Calibri"/>
              </a:rPr>
              <a:t>Pricing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94FE333-95F7-447E-8DB2-5A44F24433B8}"/>
              </a:ext>
            </a:extLst>
          </p:cNvPr>
          <p:cNvSpPr txBox="1"/>
          <p:nvPr/>
        </p:nvSpPr>
        <p:spPr>
          <a:xfrm>
            <a:off x="7340324" y="4293696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5F5F5F"/>
                </a:solidFill>
                <a:latin typeface="Calibri"/>
              </a:rPr>
              <a:t>Retail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8422A4A-95CE-4370-A076-662C836FBDFF}"/>
              </a:ext>
            </a:extLst>
          </p:cNvPr>
          <p:cNvSpPr txBox="1"/>
          <p:nvPr/>
        </p:nvSpPr>
        <p:spPr>
          <a:xfrm>
            <a:off x="5764426" y="6015351"/>
            <a:ext cx="4084602" cy="3853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5F5F5F"/>
                </a:solidFill>
                <a:latin typeface="Calibri"/>
              </a:rPr>
              <a:t>On-Premises</a:t>
            </a:r>
          </a:p>
        </p:txBody>
      </p:sp>
      <p:pic>
        <p:nvPicPr>
          <p:cNvPr id="94" name="Picture 93" descr="pdb-container-3hot-2.png">
            <a:extLst>
              <a:ext uri="{FF2B5EF4-FFF2-40B4-BE49-F238E27FC236}">
                <a16:creationId xmlns:a16="http://schemas.microsoft.com/office/drawing/2014/main" id="{DFAE1A73-8DE9-4EF8-B364-7EF5CAC9B6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024" y="5582388"/>
            <a:ext cx="3145536" cy="393192"/>
          </a:xfrm>
          <a:prstGeom prst="rect">
            <a:avLst/>
          </a:prstGeom>
        </p:spPr>
      </p:pic>
      <p:sp>
        <p:nvSpPr>
          <p:cNvPr id="95" name="Oval 94">
            <a:extLst>
              <a:ext uri="{FF2B5EF4-FFF2-40B4-BE49-F238E27FC236}">
                <a16:creationId xmlns:a16="http://schemas.microsoft.com/office/drawing/2014/main" id="{54F5AB97-D0E3-48B1-882F-A0874399768C}"/>
              </a:ext>
            </a:extLst>
          </p:cNvPr>
          <p:cNvSpPr/>
          <p:nvPr/>
        </p:nvSpPr>
        <p:spPr>
          <a:xfrm>
            <a:off x="8848599" y="3243605"/>
            <a:ext cx="155448" cy="155448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729D1B7-ED0C-4876-BA9C-83115C9239FE}"/>
              </a:ext>
            </a:extLst>
          </p:cNvPr>
          <p:cNvSpPr/>
          <p:nvPr/>
        </p:nvSpPr>
        <p:spPr>
          <a:xfrm>
            <a:off x="8846446" y="3239500"/>
            <a:ext cx="155448" cy="155448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pic>
        <p:nvPicPr>
          <p:cNvPr id="97" name="Picture 96" descr="restful-services.png">
            <a:extLst>
              <a:ext uri="{FF2B5EF4-FFF2-40B4-BE49-F238E27FC236}">
                <a16:creationId xmlns:a16="http://schemas.microsoft.com/office/drawing/2014/main" id="{A7B84EA3-3C7A-423E-B1EC-D10B19E327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463" y="4801804"/>
            <a:ext cx="577726" cy="577726"/>
          </a:xfrm>
          <a:prstGeom prst="rect">
            <a:avLst/>
          </a:prstGeom>
        </p:spPr>
      </p:pic>
      <p:pic>
        <p:nvPicPr>
          <p:cNvPr id="98" name="Picture 97" descr="people-pm-woman-512.png">
            <a:extLst>
              <a:ext uri="{FF2B5EF4-FFF2-40B4-BE49-F238E27FC236}">
                <a16:creationId xmlns:a16="http://schemas.microsoft.com/office/drawing/2014/main" id="{270801AE-CB63-4402-B5B0-FC4F065C00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219" y="4705974"/>
            <a:ext cx="611672" cy="611831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B7C0EEED-903E-4259-880F-5B6847957846}"/>
              </a:ext>
            </a:extLst>
          </p:cNvPr>
          <p:cNvGrpSpPr/>
          <p:nvPr/>
        </p:nvGrpSpPr>
        <p:grpSpPr>
          <a:xfrm>
            <a:off x="7382553" y="1027223"/>
            <a:ext cx="4503597" cy="3896660"/>
            <a:chOff x="7382553" y="1027223"/>
            <a:chExt cx="4503597" cy="3896660"/>
          </a:xfrm>
        </p:grpSpPr>
        <p:pic>
          <p:nvPicPr>
            <p:cNvPr id="100" name="Picture 99" descr="pdb-clone-red.png">
              <a:extLst>
                <a:ext uri="{FF2B5EF4-FFF2-40B4-BE49-F238E27FC236}">
                  <a16:creationId xmlns:a16="http://schemas.microsoft.com/office/drawing/2014/main" id="{8970F4B2-EB4E-40F7-ACA5-FD7D72A4C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8448" y="1953327"/>
              <a:ext cx="1507702" cy="1507702"/>
            </a:xfrm>
            <a:prstGeom prst="rect">
              <a:avLst/>
            </a:prstGeom>
          </p:spPr>
        </p:pic>
        <p:pic>
          <p:nvPicPr>
            <p:cNvPr id="101" name="Picture 100" descr="pdb-clone-red.png">
              <a:extLst>
                <a:ext uri="{FF2B5EF4-FFF2-40B4-BE49-F238E27FC236}">
                  <a16:creationId xmlns:a16="http://schemas.microsoft.com/office/drawing/2014/main" id="{0DF5595D-A923-4644-A056-9AE2D991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4089" y="1953327"/>
              <a:ext cx="1507702" cy="1507702"/>
            </a:xfrm>
            <a:prstGeom prst="rect">
              <a:avLst/>
            </a:prstGeom>
          </p:spPr>
        </p:pic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BB6D463F-B34C-4F6C-9539-5749BAD40A5E}"/>
                </a:ext>
              </a:extLst>
            </p:cNvPr>
            <p:cNvSpPr/>
            <p:nvPr/>
          </p:nvSpPr>
          <p:spPr>
            <a:xfrm>
              <a:off x="8073293" y="2510361"/>
              <a:ext cx="453036" cy="2413522"/>
            </a:xfrm>
            <a:custGeom>
              <a:avLst/>
              <a:gdLst>
                <a:gd name="connsiteX0" fmla="*/ 995246 w 995246"/>
                <a:gd name="connsiteY0" fmla="*/ 1945901 h 1945901"/>
                <a:gd name="connsiteX1" fmla="*/ 13 w 995246"/>
                <a:gd name="connsiteY1" fmla="*/ 779846 h 1945901"/>
                <a:gd name="connsiteX2" fmla="*/ 972965 w 995246"/>
                <a:gd name="connsiteY2" fmla="*/ 0 h 1945901"/>
                <a:gd name="connsiteX0" fmla="*/ 995246 w 995246"/>
                <a:gd name="connsiteY0" fmla="*/ 1945901 h 1945986"/>
                <a:gd name="connsiteX1" fmla="*/ 13 w 995246"/>
                <a:gd name="connsiteY1" fmla="*/ 779846 h 1945986"/>
                <a:gd name="connsiteX2" fmla="*/ 972965 w 995246"/>
                <a:gd name="connsiteY2" fmla="*/ 0 h 1945986"/>
                <a:gd name="connsiteX0" fmla="*/ 995444 w 995444"/>
                <a:gd name="connsiteY0" fmla="*/ 1945901 h 1945986"/>
                <a:gd name="connsiteX1" fmla="*/ 211 w 995444"/>
                <a:gd name="connsiteY1" fmla="*/ 779846 h 1945986"/>
                <a:gd name="connsiteX2" fmla="*/ 973163 w 995444"/>
                <a:gd name="connsiteY2" fmla="*/ 0 h 1945986"/>
                <a:gd name="connsiteX0" fmla="*/ 988047 w 988047"/>
                <a:gd name="connsiteY0" fmla="*/ 1945901 h 1946011"/>
                <a:gd name="connsiteX1" fmla="*/ 241 w 988047"/>
                <a:gd name="connsiteY1" fmla="*/ 972951 h 1946011"/>
                <a:gd name="connsiteX2" fmla="*/ 965766 w 988047"/>
                <a:gd name="connsiteY2" fmla="*/ 0 h 1946011"/>
                <a:gd name="connsiteX0" fmla="*/ 610881 w 610881"/>
                <a:gd name="connsiteY0" fmla="*/ 1945901 h 1946011"/>
                <a:gd name="connsiteX1" fmla="*/ 120692 w 610881"/>
                <a:gd name="connsiteY1" fmla="*/ 972951 h 1946011"/>
                <a:gd name="connsiteX2" fmla="*/ 588600 w 610881"/>
                <a:gd name="connsiteY2" fmla="*/ 0 h 1946011"/>
                <a:gd name="connsiteX0" fmla="*/ 610881 w 610881"/>
                <a:gd name="connsiteY0" fmla="*/ 1945901 h 1946011"/>
                <a:gd name="connsiteX1" fmla="*/ 120692 w 610881"/>
                <a:gd name="connsiteY1" fmla="*/ 972951 h 1946011"/>
                <a:gd name="connsiteX2" fmla="*/ 588600 w 610881"/>
                <a:gd name="connsiteY2" fmla="*/ 0 h 1946011"/>
                <a:gd name="connsiteX0" fmla="*/ 490243 w 490243"/>
                <a:gd name="connsiteY0" fmla="*/ 1945901 h 1946011"/>
                <a:gd name="connsiteX1" fmla="*/ 54 w 490243"/>
                <a:gd name="connsiteY1" fmla="*/ 972951 h 1946011"/>
                <a:gd name="connsiteX2" fmla="*/ 467962 w 490243"/>
                <a:gd name="connsiteY2" fmla="*/ 0 h 1946011"/>
                <a:gd name="connsiteX0" fmla="*/ 467969 w 467969"/>
                <a:gd name="connsiteY0" fmla="*/ 1945901 h 1946017"/>
                <a:gd name="connsiteX1" fmla="*/ 61 w 467969"/>
                <a:gd name="connsiteY1" fmla="*/ 1010087 h 1946017"/>
                <a:gd name="connsiteX2" fmla="*/ 445688 w 467969"/>
                <a:gd name="connsiteY2" fmla="*/ 0 h 1946017"/>
                <a:gd name="connsiteX0" fmla="*/ 467969 w 467969"/>
                <a:gd name="connsiteY0" fmla="*/ 1945901 h 1946099"/>
                <a:gd name="connsiteX1" fmla="*/ 61 w 467969"/>
                <a:gd name="connsiteY1" fmla="*/ 1010087 h 1946099"/>
                <a:gd name="connsiteX2" fmla="*/ 445688 w 467969"/>
                <a:gd name="connsiteY2" fmla="*/ 0 h 1946099"/>
                <a:gd name="connsiteX0" fmla="*/ 467966 w 467966"/>
                <a:gd name="connsiteY0" fmla="*/ 1945901 h 1946131"/>
                <a:gd name="connsiteX1" fmla="*/ 58 w 467966"/>
                <a:gd name="connsiteY1" fmla="*/ 1010087 h 1946131"/>
                <a:gd name="connsiteX2" fmla="*/ 445685 w 467966"/>
                <a:gd name="connsiteY2" fmla="*/ 0 h 1946131"/>
                <a:gd name="connsiteX0" fmla="*/ 467966 w 467966"/>
                <a:gd name="connsiteY0" fmla="*/ 1945901 h 1946131"/>
                <a:gd name="connsiteX1" fmla="*/ 58 w 467966"/>
                <a:gd name="connsiteY1" fmla="*/ 1010087 h 1946131"/>
                <a:gd name="connsiteX2" fmla="*/ 445685 w 467966"/>
                <a:gd name="connsiteY2" fmla="*/ 0 h 1946131"/>
                <a:gd name="connsiteX0" fmla="*/ 467948 w 467948"/>
                <a:gd name="connsiteY0" fmla="*/ 1945901 h 1945901"/>
                <a:gd name="connsiteX1" fmla="*/ 40 w 467948"/>
                <a:gd name="connsiteY1" fmla="*/ 1010087 h 1945901"/>
                <a:gd name="connsiteX2" fmla="*/ 445667 w 467948"/>
                <a:gd name="connsiteY2" fmla="*/ 0 h 194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948" h="1945901">
                  <a:moveTo>
                    <a:pt x="467948" y="1945901"/>
                  </a:moveTo>
                  <a:cubicBezTo>
                    <a:pt x="257109" y="1848018"/>
                    <a:pt x="-3674" y="1646342"/>
                    <a:pt x="40" y="1010087"/>
                  </a:cubicBezTo>
                  <a:cubicBezTo>
                    <a:pt x="3754" y="373832"/>
                    <a:pt x="157003" y="76809"/>
                    <a:pt x="445667" y="0"/>
                  </a:cubicBezTo>
                </a:path>
              </a:pathLst>
            </a:custGeom>
            <a:ln w="25400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5F5F5F"/>
                  </a:solidFill>
                </a:ln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3FACA09-AD0D-4D15-A562-D53666F1561F}"/>
                </a:ext>
              </a:extLst>
            </p:cNvPr>
            <p:cNvSpPr txBox="1"/>
            <p:nvPr/>
          </p:nvSpPr>
          <p:spPr>
            <a:xfrm>
              <a:off x="7382553" y="3708408"/>
              <a:ext cx="653586" cy="1982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rgbClr val="5F5F5F"/>
                  </a:solidFill>
                  <a:latin typeface="Calibri"/>
                </a:rPr>
                <a:t>Hot Clone</a:t>
              </a:r>
            </a:p>
          </p:txBody>
        </p:sp>
        <p:sp>
          <p:nvSpPr>
            <p:cNvPr id="104" name="Freeform 51">
              <a:extLst>
                <a:ext uri="{FF2B5EF4-FFF2-40B4-BE49-F238E27FC236}">
                  <a16:creationId xmlns:a16="http://schemas.microsoft.com/office/drawing/2014/main" id="{CBD0469C-CC19-4440-B708-5279E0A7A6C9}"/>
                </a:ext>
              </a:extLst>
            </p:cNvPr>
            <p:cNvSpPr/>
            <p:nvPr/>
          </p:nvSpPr>
          <p:spPr>
            <a:xfrm rot="5400000">
              <a:off x="9458440" y="1229178"/>
              <a:ext cx="341493" cy="853983"/>
            </a:xfrm>
            <a:custGeom>
              <a:avLst/>
              <a:gdLst>
                <a:gd name="connsiteX0" fmla="*/ 995246 w 995246"/>
                <a:gd name="connsiteY0" fmla="*/ 1945901 h 1945901"/>
                <a:gd name="connsiteX1" fmla="*/ 13 w 995246"/>
                <a:gd name="connsiteY1" fmla="*/ 779846 h 1945901"/>
                <a:gd name="connsiteX2" fmla="*/ 972965 w 995246"/>
                <a:gd name="connsiteY2" fmla="*/ 0 h 1945901"/>
                <a:gd name="connsiteX0" fmla="*/ 995246 w 995246"/>
                <a:gd name="connsiteY0" fmla="*/ 1945901 h 1945986"/>
                <a:gd name="connsiteX1" fmla="*/ 13 w 995246"/>
                <a:gd name="connsiteY1" fmla="*/ 779846 h 1945986"/>
                <a:gd name="connsiteX2" fmla="*/ 972965 w 995246"/>
                <a:gd name="connsiteY2" fmla="*/ 0 h 1945986"/>
                <a:gd name="connsiteX0" fmla="*/ 995444 w 995444"/>
                <a:gd name="connsiteY0" fmla="*/ 1945901 h 1945986"/>
                <a:gd name="connsiteX1" fmla="*/ 211 w 995444"/>
                <a:gd name="connsiteY1" fmla="*/ 779846 h 1945986"/>
                <a:gd name="connsiteX2" fmla="*/ 973163 w 995444"/>
                <a:gd name="connsiteY2" fmla="*/ 0 h 1945986"/>
                <a:gd name="connsiteX0" fmla="*/ 988047 w 988047"/>
                <a:gd name="connsiteY0" fmla="*/ 1945901 h 1946011"/>
                <a:gd name="connsiteX1" fmla="*/ 241 w 988047"/>
                <a:gd name="connsiteY1" fmla="*/ 972951 h 1946011"/>
                <a:gd name="connsiteX2" fmla="*/ 965766 w 988047"/>
                <a:gd name="connsiteY2" fmla="*/ 0 h 1946011"/>
                <a:gd name="connsiteX0" fmla="*/ 610881 w 610881"/>
                <a:gd name="connsiteY0" fmla="*/ 1945901 h 1946011"/>
                <a:gd name="connsiteX1" fmla="*/ 120692 w 610881"/>
                <a:gd name="connsiteY1" fmla="*/ 972951 h 1946011"/>
                <a:gd name="connsiteX2" fmla="*/ 588600 w 610881"/>
                <a:gd name="connsiteY2" fmla="*/ 0 h 1946011"/>
                <a:gd name="connsiteX0" fmla="*/ 610881 w 610881"/>
                <a:gd name="connsiteY0" fmla="*/ 1945901 h 1946011"/>
                <a:gd name="connsiteX1" fmla="*/ 120692 w 610881"/>
                <a:gd name="connsiteY1" fmla="*/ 972951 h 1946011"/>
                <a:gd name="connsiteX2" fmla="*/ 588600 w 610881"/>
                <a:gd name="connsiteY2" fmla="*/ 0 h 1946011"/>
                <a:gd name="connsiteX0" fmla="*/ 490243 w 490243"/>
                <a:gd name="connsiteY0" fmla="*/ 1945901 h 1946011"/>
                <a:gd name="connsiteX1" fmla="*/ 54 w 490243"/>
                <a:gd name="connsiteY1" fmla="*/ 972951 h 1946011"/>
                <a:gd name="connsiteX2" fmla="*/ 467962 w 490243"/>
                <a:gd name="connsiteY2" fmla="*/ 0 h 1946011"/>
                <a:gd name="connsiteX0" fmla="*/ 467969 w 467969"/>
                <a:gd name="connsiteY0" fmla="*/ 1945901 h 1946017"/>
                <a:gd name="connsiteX1" fmla="*/ 61 w 467969"/>
                <a:gd name="connsiteY1" fmla="*/ 1010087 h 1946017"/>
                <a:gd name="connsiteX2" fmla="*/ 445688 w 467969"/>
                <a:gd name="connsiteY2" fmla="*/ 0 h 1946017"/>
                <a:gd name="connsiteX0" fmla="*/ 467969 w 467969"/>
                <a:gd name="connsiteY0" fmla="*/ 1945901 h 1946099"/>
                <a:gd name="connsiteX1" fmla="*/ 61 w 467969"/>
                <a:gd name="connsiteY1" fmla="*/ 1010087 h 1946099"/>
                <a:gd name="connsiteX2" fmla="*/ 445688 w 467969"/>
                <a:gd name="connsiteY2" fmla="*/ 0 h 1946099"/>
                <a:gd name="connsiteX0" fmla="*/ 467966 w 467966"/>
                <a:gd name="connsiteY0" fmla="*/ 1945901 h 1946131"/>
                <a:gd name="connsiteX1" fmla="*/ 58 w 467966"/>
                <a:gd name="connsiteY1" fmla="*/ 1010087 h 1946131"/>
                <a:gd name="connsiteX2" fmla="*/ 445685 w 467966"/>
                <a:gd name="connsiteY2" fmla="*/ 0 h 1946131"/>
                <a:gd name="connsiteX0" fmla="*/ 467966 w 467966"/>
                <a:gd name="connsiteY0" fmla="*/ 1945901 h 1946131"/>
                <a:gd name="connsiteX1" fmla="*/ 58 w 467966"/>
                <a:gd name="connsiteY1" fmla="*/ 1010087 h 1946131"/>
                <a:gd name="connsiteX2" fmla="*/ 445685 w 467966"/>
                <a:gd name="connsiteY2" fmla="*/ 0 h 1946131"/>
                <a:gd name="connsiteX0" fmla="*/ 467948 w 467948"/>
                <a:gd name="connsiteY0" fmla="*/ 1945901 h 1945901"/>
                <a:gd name="connsiteX1" fmla="*/ 40 w 467948"/>
                <a:gd name="connsiteY1" fmla="*/ 1010087 h 1945901"/>
                <a:gd name="connsiteX2" fmla="*/ 445667 w 467948"/>
                <a:gd name="connsiteY2" fmla="*/ 0 h 194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948" h="1945901">
                  <a:moveTo>
                    <a:pt x="467948" y="1945901"/>
                  </a:moveTo>
                  <a:cubicBezTo>
                    <a:pt x="257109" y="1848018"/>
                    <a:pt x="-3674" y="1646342"/>
                    <a:pt x="40" y="1010087"/>
                  </a:cubicBezTo>
                  <a:cubicBezTo>
                    <a:pt x="3754" y="373832"/>
                    <a:pt x="157003" y="76809"/>
                    <a:pt x="445667" y="0"/>
                  </a:cubicBezTo>
                </a:path>
              </a:pathLst>
            </a:custGeom>
            <a:ln w="25400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5F5F5F"/>
                  </a:solidFill>
                </a:ln>
              </a:endParaRPr>
            </a:p>
          </p:txBody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D4AC5BB3-BA74-49B6-9E46-25522369D895}"/>
                </a:ext>
              </a:extLst>
            </p:cNvPr>
            <p:cNvSpPr/>
            <p:nvPr/>
          </p:nvSpPr>
          <p:spPr>
            <a:xfrm rot="5400000">
              <a:off x="9870637" y="512467"/>
              <a:ext cx="571886" cy="2012749"/>
            </a:xfrm>
            <a:custGeom>
              <a:avLst/>
              <a:gdLst>
                <a:gd name="connsiteX0" fmla="*/ 995246 w 995246"/>
                <a:gd name="connsiteY0" fmla="*/ 1945901 h 1945901"/>
                <a:gd name="connsiteX1" fmla="*/ 13 w 995246"/>
                <a:gd name="connsiteY1" fmla="*/ 779846 h 1945901"/>
                <a:gd name="connsiteX2" fmla="*/ 972965 w 995246"/>
                <a:gd name="connsiteY2" fmla="*/ 0 h 1945901"/>
                <a:gd name="connsiteX0" fmla="*/ 995246 w 995246"/>
                <a:gd name="connsiteY0" fmla="*/ 1945901 h 1945986"/>
                <a:gd name="connsiteX1" fmla="*/ 13 w 995246"/>
                <a:gd name="connsiteY1" fmla="*/ 779846 h 1945986"/>
                <a:gd name="connsiteX2" fmla="*/ 972965 w 995246"/>
                <a:gd name="connsiteY2" fmla="*/ 0 h 1945986"/>
                <a:gd name="connsiteX0" fmla="*/ 995444 w 995444"/>
                <a:gd name="connsiteY0" fmla="*/ 1945901 h 1945986"/>
                <a:gd name="connsiteX1" fmla="*/ 211 w 995444"/>
                <a:gd name="connsiteY1" fmla="*/ 779846 h 1945986"/>
                <a:gd name="connsiteX2" fmla="*/ 973163 w 995444"/>
                <a:gd name="connsiteY2" fmla="*/ 0 h 1945986"/>
                <a:gd name="connsiteX0" fmla="*/ 988047 w 988047"/>
                <a:gd name="connsiteY0" fmla="*/ 1945901 h 1946011"/>
                <a:gd name="connsiteX1" fmla="*/ 241 w 988047"/>
                <a:gd name="connsiteY1" fmla="*/ 972951 h 1946011"/>
                <a:gd name="connsiteX2" fmla="*/ 965766 w 988047"/>
                <a:gd name="connsiteY2" fmla="*/ 0 h 1946011"/>
                <a:gd name="connsiteX0" fmla="*/ 610881 w 610881"/>
                <a:gd name="connsiteY0" fmla="*/ 1945901 h 1946011"/>
                <a:gd name="connsiteX1" fmla="*/ 120692 w 610881"/>
                <a:gd name="connsiteY1" fmla="*/ 972951 h 1946011"/>
                <a:gd name="connsiteX2" fmla="*/ 588600 w 610881"/>
                <a:gd name="connsiteY2" fmla="*/ 0 h 1946011"/>
                <a:gd name="connsiteX0" fmla="*/ 610881 w 610881"/>
                <a:gd name="connsiteY0" fmla="*/ 1945901 h 1946011"/>
                <a:gd name="connsiteX1" fmla="*/ 120692 w 610881"/>
                <a:gd name="connsiteY1" fmla="*/ 972951 h 1946011"/>
                <a:gd name="connsiteX2" fmla="*/ 588600 w 610881"/>
                <a:gd name="connsiteY2" fmla="*/ 0 h 1946011"/>
                <a:gd name="connsiteX0" fmla="*/ 490243 w 490243"/>
                <a:gd name="connsiteY0" fmla="*/ 1945901 h 1946011"/>
                <a:gd name="connsiteX1" fmla="*/ 54 w 490243"/>
                <a:gd name="connsiteY1" fmla="*/ 972951 h 1946011"/>
                <a:gd name="connsiteX2" fmla="*/ 467962 w 490243"/>
                <a:gd name="connsiteY2" fmla="*/ 0 h 1946011"/>
                <a:gd name="connsiteX0" fmla="*/ 467969 w 467969"/>
                <a:gd name="connsiteY0" fmla="*/ 1945901 h 1946017"/>
                <a:gd name="connsiteX1" fmla="*/ 61 w 467969"/>
                <a:gd name="connsiteY1" fmla="*/ 1010087 h 1946017"/>
                <a:gd name="connsiteX2" fmla="*/ 445688 w 467969"/>
                <a:gd name="connsiteY2" fmla="*/ 0 h 1946017"/>
                <a:gd name="connsiteX0" fmla="*/ 467969 w 467969"/>
                <a:gd name="connsiteY0" fmla="*/ 1945901 h 1946099"/>
                <a:gd name="connsiteX1" fmla="*/ 61 w 467969"/>
                <a:gd name="connsiteY1" fmla="*/ 1010087 h 1946099"/>
                <a:gd name="connsiteX2" fmla="*/ 445688 w 467969"/>
                <a:gd name="connsiteY2" fmla="*/ 0 h 1946099"/>
                <a:gd name="connsiteX0" fmla="*/ 467966 w 467966"/>
                <a:gd name="connsiteY0" fmla="*/ 1945901 h 1946131"/>
                <a:gd name="connsiteX1" fmla="*/ 58 w 467966"/>
                <a:gd name="connsiteY1" fmla="*/ 1010087 h 1946131"/>
                <a:gd name="connsiteX2" fmla="*/ 445685 w 467966"/>
                <a:gd name="connsiteY2" fmla="*/ 0 h 1946131"/>
                <a:gd name="connsiteX0" fmla="*/ 467966 w 467966"/>
                <a:gd name="connsiteY0" fmla="*/ 1945901 h 1946131"/>
                <a:gd name="connsiteX1" fmla="*/ 58 w 467966"/>
                <a:gd name="connsiteY1" fmla="*/ 1010087 h 1946131"/>
                <a:gd name="connsiteX2" fmla="*/ 445685 w 467966"/>
                <a:gd name="connsiteY2" fmla="*/ 0 h 1946131"/>
                <a:gd name="connsiteX0" fmla="*/ 467948 w 467948"/>
                <a:gd name="connsiteY0" fmla="*/ 1945901 h 1945901"/>
                <a:gd name="connsiteX1" fmla="*/ 40 w 467948"/>
                <a:gd name="connsiteY1" fmla="*/ 1010087 h 1945901"/>
                <a:gd name="connsiteX2" fmla="*/ 445667 w 467948"/>
                <a:gd name="connsiteY2" fmla="*/ 0 h 194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948" h="1945901">
                  <a:moveTo>
                    <a:pt x="467948" y="1945901"/>
                  </a:moveTo>
                  <a:cubicBezTo>
                    <a:pt x="257109" y="1848018"/>
                    <a:pt x="-3674" y="1646342"/>
                    <a:pt x="40" y="1010087"/>
                  </a:cubicBezTo>
                  <a:cubicBezTo>
                    <a:pt x="3754" y="373832"/>
                    <a:pt x="157003" y="76809"/>
                    <a:pt x="445667" y="0"/>
                  </a:cubicBezTo>
                </a:path>
              </a:pathLst>
            </a:custGeom>
            <a:ln w="25400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5F5F5F"/>
                  </a:solidFill>
                </a:ln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FD5895F-8FED-4D7F-8203-F54F82066009}"/>
                </a:ext>
              </a:extLst>
            </p:cNvPr>
            <p:cNvSpPr txBox="1"/>
            <p:nvPr/>
          </p:nvSpPr>
          <p:spPr>
            <a:xfrm>
              <a:off x="9358165" y="1324308"/>
              <a:ext cx="1411152" cy="16853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rgbClr val="5F5F5F"/>
                  </a:solidFill>
                  <a:latin typeface="Calibri"/>
                </a:rPr>
                <a:t>Snap Clone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2726B10-C64F-4890-AEE5-E8F6D53D094A}"/>
                </a:ext>
              </a:extLst>
            </p:cNvPr>
            <p:cNvSpPr txBox="1"/>
            <p:nvPr/>
          </p:nvSpPr>
          <p:spPr>
            <a:xfrm>
              <a:off x="9335883" y="1027223"/>
              <a:ext cx="1411152" cy="16853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rgbClr val="5F5F5F"/>
                  </a:solidFill>
                  <a:latin typeface="Calibri"/>
                </a:rPr>
                <a:t>Snap Clone</a:t>
              </a:r>
            </a:p>
          </p:txBody>
        </p:sp>
        <p:pic>
          <p:nvPicPr>
            <p:cNvPr id="108" name="Picture 107" descr="people-developer-man-512.png">
              <a:extLst>
                <a:ext uri="{FF2B5EF4-FFF2-40B4-BE49-F238E27FC236}">
                  <a16:creationId xmlns:a16="http://schemas.microsoft.com/office/drawing/2014/main" id="{B21B4C57-5BD5-494A-BAE1-E61439DA7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5483" y="4025489"/>
              <a:ext cx="381000" cy="381000"/>
            </a:xfrm>
            <a:prstGeom prst="rect">
              <a:avLst/>
            </a:prstGeom>
          </p:spPr>
        </p:pic>
        <p:pic>
          <p:nvPicPr>
            <p:cNvPr id="109" name="Picture 108" descr="people-executive-woman-512.png">
              <a:extLst>
                <a:ext uri="{FF2B5EF4-FFF2-40B4-BE49-F238E27FC236}">
                  <a16:creationId xmlns:a16="http://schemas.microsoft.com/office/drawing/2014/main" id="{FA630884-3687-49B2-8FE0-032FCB4E3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515" y="4025489"/>
              <a:ext cx="381000" cy="381000"/>
            </a:xfrm>
            <a:prstGeom prst="rect">
              <a:avLst/>
            </a:prstGeom>
          </p:spPr>
        </p:pic>
        <p:pic>
          <p:nvPicPr>
            <p:cNvPr id="110" name="Picture 109" descr="restful-services.png">
              <a:extLst>
                <a:ext uri="{FF2B5EF4-FFF2-40B4-BE49-F238E27FC236}">
                  <a16:creationId xmlns:a16="http://schemas.microsoft.com/office/drawing/2014/main" id="{13A615D1-D483-40EA-B45D-C305C63D5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993721" y="3620898"/>
              <a:ext cx="369766" cy="369766"/>
            </a:xfrm>
            <a:prstGeom prst="rect">
              <a:avLst/>
            </a:prstGeom>
          </p:spPr>
        </p:pic>
        <p:pic>
          <p:nvPicPr>
            <p:cNvPr id="111" name="Picture 110" descr="restful-services.png">
              <a:extLst>
                <a:ext uri="{FF2B5EF4-FFF2-40B4-BE49-F238E27FC236}">
                  <a16:creationId xmlns:a16="http://schemas.microsoft.com/office/drawing/2014/main" id="{F8A7396D-6DDF-4EB4-813B-FEB93D00D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864800" y="3620898"/>
              <a:ext cx="369766" cy="369766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A33D054-F91D-48EA-B044-0F8214537659}"/>
                </a:ext>
              </a:extLst>
            </p:cNvPr>
            <p:cNvSpPr txBox="1"/>
            <p:nvPr/>
          </p:nvSpPr>
          <p:spPr>
            <a:xfrm>
              <a:off x="8497042" y="1805615"/>
              <a:ext cx="866362" cy="3618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rgbClr val="5F5F5F"/>
                  </a:solidFill>
                  <a:latin typeface="Calibri"/>
                </a:rPr>
                <a:t>CRM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38BB9BA-91D6-4766-AD2B-D0B4A809DECD}"/>
                </a:ext>
              </a:extLst>
            </p:cNvPr>
            <p:cNvSpPr txBox="1"/>
            <p:nvPr/>
          </p:nvSpPr>
          <p:spPr>
            <a:xfrm>
              <a:off x="9618536" y="1775906"/>
              <a:ext cx="866362" cy="3618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rgbClr val="5F5F5F"/>
                  </a:solidFill>
                  <a:latin typeface="Calibri"/>
                </a:rPr>
                <a:t>CRM Dev1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7888408-2957-43F8-9E87-9BA3B22E594C}"/>
                </a:ext>
              </a:extLst>
            </p:cNvPr>
            <p:cNvSpPr txBox="1"/>
            <p:nvPr/>
          </p:nvSpPr>
          <p:spPr>
            <a:xfrm>
              <a:off x="10732604" y="1775906"/>
              <a:ext cx="866362" cy="3618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rgbClr val="5F5F5F"/>
                  </a:solidFill>
                  <a:latin typeface="Calibri"/>
                </a:rPr>
                <a:t>CRM Dev2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38D579B-8A19-4644-91EB-5FD4A54D1AF8}"/>
                </a:ext>
              </a:extLst>
            </p:cNvPr>
            <p:cNvSpPr txBox="1"/>
            <p:nvPr/>
          </p:nvSpPr>
          <p:spPr>
            <a:xfrm>
              <a:off x="9930054" y="3671272"/>
              <a:ext cx="1411152" cy="16853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rgbClr val="5F5F5F"/>
                  </a:solidFill>
                  <a:latin typeface="Calibri"/>
                </a:rPr>
                <a:t>Developers</a:t>
              </a:r>
            </a:p>
          </p:txBody>
        </p:sp>
      </p:grpSp>
      <p:pic>
        <p:nvPicPr>
          <p:cNvPr id="116" name="Picture 115" descr="pdb-container-2hot.png">
            <a:extLst>
              <a:ext uri="{FF2B5EF4-FFF2-40B4-BE49-F238E27FC236}">
                <a16:creationId xmlns:a16="http://schemas.microsoft.com/office/drawing/2014/main" id="{B2B6E088-F01F-4635-8BD9-FAB16146550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45" y="3124151"/>
            <a:ext cx="3110109" cy="388764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C8C68894-09F0-4F6D-B2A4-48BBE1E1DB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50096" y="3241021"/>
            <a:ext cx="157927" cy="15792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849EB7FC-294F-4C74-82C4-83AA5E9376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9838" y="3241021"/>
            <a:ext cx="157927" cy="157927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49E0C04-FF34-4626-A8A4-FABB841860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60961" y="3241021"/>
            <a:ext cx="157927" cy="157927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F87A574C-A363-4B4F-ADFC-F269661B5C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54193" y="3241336"/>
            <a:ext cx="157988" cy="157988"/>
          </a:xfrm>
          <a:prstGeom prst="rect">
            <a:avLst/>
          </a:prstGeom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2951C7F-B85E-4B8F-9BCE-9BABD613D427}"/>
              </a:ext>
            </a:extLst>
          </p:cNvPr>
          <p:cNvGrpSpPr/>
          <p:nvPr/>
        </p:nvGrpSpPr>
        <p:grpSpPr>
          <a:xfrm>
            <a:off x="9967690" y="3239417"/>
            <a:ext cx="1253363" cy="161163"/>
            <a:chOff x="9967690" y="3239417"/>
            <a:chExt cx="1253363" cy="161163"/>
          </a:xfrm>
        </p:grpSpPr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70264667-EE01-4304-BBC4-7C593EDE8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967690" y="3239417"/>
              <a:ext cx="157988" cy="157988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42BD9C20-CC56-48EA-95BF-250D6633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063065" y="3242592"/>
              <a:ext cx="157988" cy="157988"/>
            </a:xfrm>
            <a:prstGeom prst="rect">
              <a:avLst/>
            </a:prstGeom>
          </p:spPr>
        </p:pic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8D5C748-B18D-4480-A8ED-A416E83698C8}"/>
              </a:ext>
            </a:extLst>
          </p:cNvPr>
          <p:cNvSpPr/>
          <p:nvPr/>
        </p:nvSpPr>
        <p:spPr>
          <a:xfrm>
            <a:off x="5356382" y="1583399"/>
            <a:ext cx="1637889" cy="369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Remote Clone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69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en-US" altLang="ko-KR" dirty="0"/>
              <a:t>Clone</a:t>
            </a:r>
            <a:r>
              <a:rPr kumimoji="1" lang="ko-KR" altLang="en-US" dirty="0"/>
              <a:t> </a:t>
            </a:r>
            <a:endParaRPr kumimoji="1" lang="ja-JP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E1ABF-1DE2-4A5C-97E0-5670A7D50B4A}"/>
              </a:ext>
            </a:extLst>
          </p:cNvPr>
          <p:cNvSpPr txBox="1"/>
          <p:nvPr/>
        </p:nvSpPr>
        <p:spPr>
          <a:xfrm>
            <a:off x="1081908" y="1313952"/>
            <a:ext cx="3505201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 pdb1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에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local data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생성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E3F231-298F-4AC7-AF12-823D6B930764}"/>
              </a:ext>
            </a:extLst>
          </p:cNvPr>
          <p:cNvSpPr/>
          <p:nvPr/>
        </p:nvSpPr>
        <p:spPr>
          <a:xfrm>
            <a:off x="815209" y="1313952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192DEE-C9E3-45B4-8B99-258DF6672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09" y="1717674"/>
            <a:ext cx="10383928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1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en-US" altLang="ko-KR" dirty="0"/>
              <a:t>Clone</a:t>
            </a:r>
            <a:r>
              <a:rPr kumimoji="1" lang="ko-KR" altLang="en-US" dirty="0"/>
              <a:t> </a:t>
            </a:r>
            <a:endParaRPr kumimoji="1" lang="ja-JP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E1ABF-1DE2-4A5C-97E0-5670A7D50B4A}"/>
              </a:ext>
            </a:extLst>
          </p:cNvPr>
          <p:cNvSpPr txBox="1"/>
          <p:nvPr/>
        </p:nvSpPr>
        <p:spPr>
          <a:xfrm>
            <a:off x="1081909" y="1326515"/>
            <a:ext cx="3505201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 pdb1_clone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생성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(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대상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DB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가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read write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mode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이어도 가능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)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E3F231-298F-4AC7-AF12-823D6B930764}"/>
              </a:ext>
            </a:extLst>
          </p:cNvPr>
          <p:cNvSpPr/>
          <p:nvPr/>
        </p:nvSpPr>
        <p:spPr>
          <a:xfrm>
            <a:off x="815209" y="1313952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40F8BE-B7AB-419C-AF1C-77AC62E40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74" y="1690688"/>
            <a:ext cx="5086398" cy="4802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044E4-018F-4B87-9CA8-6B7294884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484" y="1690688"/>
            <a:ext cx="5238750" cy="2209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2DCE0D-95D2-4DDA-B8F3-D0D4B2F39CB1}"/>
              </a:ext>
            </a:extLst>
          </p:cNvPr>
          <p:cNvSpPr/>
          <p:nvPr/>
        </p:nvSpPr>
        <p:spPr>
          <a:xfrm>
            <a:off x="6278484" y="1313952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1047FF-8D32-407D-902B-C12D68C784EF}"/>
              </a:ext>
            </a:extLst>
          </p:cNvPr>
          <p:cNvSpPr txBox="1"/>
          <p:nvPr/>
        </p:nvSpPr>
        <p:spPr>
          <a:xfrm>
            <a:off x="6545184" y="1326515"/>
            <a:ext cx="3505201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 clone </a:t>
            </a:r>
            <a:r>
              <a:rPr lang="en-US" altLang="ko-KR" sz="1400" dirty="0" err="1">
                <a:solidFill>
                  <a:srgbClr val="4E3629"/>
                </a:solidFill>
                <a:latin typeface="Calibri"/>
              </a:rPr>
              <a:t>db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데이터 확인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9285FF-39A7-458C-9C95-7409D881FC28}"/>
              </a:ext>
            </a:extLst>
          </p:cNvPr>
          <p:cNvSpPr/>
          <p:nvPr/>
        </p:nvSpPr>
        <p:spPr>
          <a:xfrm>
            <a:off x="1291147" y="3529006"/>
            <a:ext cx="4735139" cy="146701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33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db-down-red-2.png">
            <a:extLst>
              <a:ext uri="{FF2B5EF4-FFF2-40B4-BE49-F238E27FC236}">
                <a16:creationId xmlns:a16="http://schemas.microsoft.com/office/drawing/2014/main" id="{BF625E40-B0E6-4F3C-A20C-4F37935707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465" y="2616145"/>
            <a:ext cx="1204630" cy="994339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en-US" altLang="ja-JP" dirty="0"/>
              <a:t>Resource manager for PDB</a:t>
            </a:r>
            <a:endParaRPr kumimoji="1" lang="ja-JP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1FA7F9-7FB5-4E2B-BF48-838AB38EF1FE}"/>
              </a:ext>
            </a:extLst>
          </p:cNvPr>
          <p:cNvSpPr/>
          <p:nvPr/>
        </p:nvSpPr>
        <p:spPr>
          <a:xfrm>
            <a:off x="321025" y="1420845"/>
            <a:ext cx="10928000" cy="763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CDB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레벨에서 복수개의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PDB</a:t>
            </a:r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CPU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리소스 할당 및 제한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리소스 매니저의 설정 중에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Share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수치에 의해서 전체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pdb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에서 보장받는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cpu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비율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설정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Picture 13" descr="pdb-down-red-2.png">
            <a:extLst>
              <a:ext uri="{FF2B5EF4-FFF2-40B4-BE49-F238E27FC236}">
                <a16:creationId xmlns:a16="http://schemas.microsoft.com/office/drawing/2014/main" id="{7C6FF230-C9FB-4333-9D06-D2DF04D651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15" y="2625670"/>
            <a:ext cx="1204630" cy="994339"/>
          </a:xfrm>
          <a:prstGeom prst="rect">
            <a:avLst/>
          </a:prstGeom>
        </p:spPr>
      </p:pic>
      <p:pic>
        <p:nvPicPr>
          <p:cNvPr id="15" name="Picture 14" descr="pdb-down-red-2.png">
            <a:extLst>
              <a:ext uri="{FF2B5EF4-FFF2-40B4-BE49-F238E27FC236}">
                <a16:creationId xmlns:a16="http://schemas.microsoft.com/office/drawing/2014/main" id="{FD7B57FC-9E0C-4339-9F5D-F1F198082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60" y="2627171"/>
            <a:ext cx="1204630" cy="9943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463684-DA01-4ECC-A291-A5EBEC2C7E48}"/>
              </a:ext>
            </a:extLst>
          </p:cNvPr>
          <p:cNvSpPr txBox="1"/>
          <p:nvPr/>
        </p:nvSpPr>
        <p:spPr>
          <a:xfrm>
            <a:off x="5135415" y="2539659"/>
            <a:ext cx="796012" cy="2034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5F5F5F"/>
                </a:solidFill>
                <a:latin typeface="Calibri"/>
              </a:rPr>
              <a:t>PDB2</a:t>
            </a: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rgbClr val="5F5F5F"/>
              </a:solidFill>
              <a:latin typeface="Calibri"/>
            </a:endParaRPr>
          </a:p>
        </p:txBody>
      </p:sp>
      <p:pic>
        <p:nvPicPr>
          <p:cNvPr id="17" name="Picture 16" descr="pdb-down-red-2.png">
            <a:extLst>
              <a:ext uri="{FF2B5EF4-FFF2-40B4-BE49-F238E27FC236}">
                <a16:creationId xmlns:a16="http://schemas.microsoft.com/office/drawing/2014/main" id="{05A33F3D-EE89-4FB3-ABA3-8A36359B8D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601" y="2641382"/>
            <a:ext cx="1204630" cy="994340"/>
          </a:xfrm>
          <a:prstGeom prst="rect">
            <a:avLst/>
          </a:prstGeom>
          <a:solidFill>
            <a:srgbClr val="FFC000"/>
          </a:solidFill>
        </p:spPr>
      </p:pic>
      <p:pic>
        <p:nvPicPr>
          <p:cNvPr id="18" name="Picture 17" descr="pdb-down-red-2.png">
            <a:extLst>
              <a:ext uri="{FF2B5EF4-FFF2-40B4-BE49-F238E27FC236}">
                <a16:creationId xmlns:a16="http://schemas.microsoft.com/office/drawing/2014/main" id="{1CB8762E-9C9B-4115-BF33-AAF5CDC0B8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484" y="2641382"/>
            <a:ext cx="1204630" cy="994340"/>
          </a:xfrm>
          <a:prstGeom prst="rect">
            <a:avLst/>
          </a:prstGeom>
        </p:spPr>
      </p:pic>
      <p:pic>
        <p:nvPicPr>
          <p:cNvPr id="19" name="Picture 18" descr="pdb-container-3hot-2.png">
            <a:extLst>
              <a:ext uri="{FF2B5EF4-FFF2-40B4-BE49-F238E27FC236}">
                <a16:creationId xmlns:a16="http://schemas.microsoft.com/office/drawing/2014/main" id="{C09A5FF0-182A-45D8-A792-48190CA193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613" y="3443284"/>
            <a:ext cx="5021913" cy="3719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CA97796-68E3-4A02-9E83-56035546558E}"/>
              </a:ext>
            </a:extLst>
          </p:cNvPr>
          <p:cNvSpPr/>
          <p:nvPr/>
        </p:nvSpPr>
        <p:spPr>
          <a:xfrm>
            <a:off x="3751519" y="3485979"/>
            <a:ext cx="1457555" cy="202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CDB$ROOT</a:t>
            </a:r>
            <a:endParaRPr lang="ko-KR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64C757-452F-4EA4-A6B3-08AA9F0F96F3}"/>
              </a:ext>
            </a:extLst>
          </p:cNvPr>
          <p:cNvSpPr/>
          <p:nvPr/>
        </p:nvSpPr>
        <p:spPr>
          <a:xfrm>
            <a:off x="2919661" y="2933916"/>
            <a:ext cx="1108969" cy="202624"/>
          </a:xfrm>
          <a:prstGeom prst="rect">
            <a:avLst/>
          </a:prstGeom>
          <a:solidFill>
            <a:srgbClr val="759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PDB$SEED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8ED5B8-CD76-4A1E-A15C-602E1F69B156}"/>
              </a:ext>
            </a:extLst>
          </p:cNvPr>
          <p:cNvSpPr txBox="1"/>
          <p:nvPr/>
        </p:nvSpPr>
        <p:spPr>
          <a:xfrm>
            <a:off x="4090713" y="2533387"/>
            <a:ext cx="796012" cy="27443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5F5F5F"/>
                </a:solidFill>
                <a:latin typeface="Calibri"/>
              </a:rPr>
              <a:t>PDB1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84D403-EF11-4877-ADEA-C3970FB44007}"/>
              </a:ext>
            </a:extLst>
          </p:cNvPr>
          <p:cNvSpPr txBox="1"/>
          <p:nvPr/>
        </p:nvSpPr>
        <p:spPr>
          <a:xfrm>
            <a:off x="5897977" y="2470666"/>
            <a:ext cx="1000968" cy="2034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5F5F5F"/>
                </a:solidFill>
                <a:latin typeface="Calibri"/>
              </a:rPr>
              <a:t>PDB1_CLONE</a:t>
            </a: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rgbClr val="5F5F5F"/>
              </a:solidFill>
              <a:latin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1C13F9-3049-41E5-8D0E-DC7816AEEA0D}"/>
              </a:ext>
            </a:extLst>
          </p:cNvPr>
          <p:cNvGraphicFramePr>
            <a:graphicFrameLocks noGrp="1"/>
          </p:cNvGraphicFramePr>
          <p:nvPr/>
        </p:nvGraphicFramePr>
        <p:xfrm>
          <a:off x="1680170" y="4354944"/>
          <a:ext cx="842769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4158">
                  <a:extLst>
                    <a:ext uri="{9D8B030D-6E8A-4147-A177-3AD203B41FA5}">
                      <a16:colId xmlns:a16="http://schemas.microsoft.com/office/drawing/2014/main" val="1674448497"/>
                    </a:ext>
                  </a:extLst>
                </a:gridCol>
                <a:gridCol w="1358322">
                  <a:extLst>
                    <a:ext uri="{9D8B030D-6E8A-4147-A177-3AD203B41FA5}">
                      <a16:colId xmlns:a16="http://schemas.microsoft.com/office/drawing/2014/main" val="3227974924"/>
                    </a:ext>
                  </a:extLst>
                </a:gridCol>
                <a:gridCol w="2508287">
                  <a:extLst>
                    <a:ext uri="{9D8B030D-6E8A-4147-A177-3AD203B41FA5}">
                      <a16:colId xmlns:a16="http://schemas.microsoft.com/office/drawing/2014/main" val="107255846"/>
                    </a:ext>
                  </a:extLst>
                </a:gridCol>
                <a:gridCol w="2106923">
                  <a:extLst>
                    <a:ext uri="{9D8B030D-6E8A-4147-A177-3AD203B41FA5}">
                      <a16:colId xmlns:a16="http://schemas.microsoft.com/office/drawing/2014/main" val="635513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Pluggable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database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Shares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Guaranteed CPU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Maximum CPU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066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PDB1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6/10 =60%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776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PDB2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2/10 =20%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839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PDB1_CLONE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1/10 =10%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74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PDB3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1/10 =10%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8163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90D07F57-4FCF-4BE3-B18D-48D811E5E451}"/>
              </a:ext>
            </a:extLst>
          </p:cNvPr>
          <p:cNvSpPr txBox="1"/>
          <p:nvPr/>
        </p:nvSpPr>
        <p:spPr>
          <a:xfrm>
            <a:off x="6965036" y="2470666"/>
            <a:ext cx="1000968" cy="2034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5F5F5F"/>
                </a:solidFill>
                <a:latin typeface="Calibri"/>
              </a:rPr>
              <a:t>PDB3</a:t>
            </a: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rgbClr val="5F5F5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2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en-US" altLang="ja-JP" dirty="0"/>
              <a:t>Resource manager for PDB</a:t>
            </a:r>
            <a:endParaRPr kumimoji="1" lang="ja-JP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1F22BC-5168-4278-8C96-B5688847FFA7}"/>
              </a:ext>
            </a:extLst>
          </p:cNvPr>
          <p:cNvSpPr txBox="1"/>
          <p:nvPr/>
        </p:nvSpPr>
        <p:spPr>
          <a:xfrm>
            <a:off x="643759" y="1383008"/>
            <a:ext cx="3505201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4E3629"/>
                </a:solidFill>
                <a:latin typeface="Calibri"/>
              </a:rPr>
              <a:t> 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추가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PDB3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생성 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A422CA-1F25-4EE9-A4DB-E8BFBF845D2B}"/>
              </a:ext>
            </a:extLst>
          </p:cNvPr>
          <p:cNvSpPr/>
          <p:nvPr/>
        </p:nvSpPr>
        <p:spPr>
          <a:xfrm>
            <a:off x="377059" y="1313952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CABB0-548E-41BE-A15F-9539E6F3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59" y="1728289"/>
            <a:ext cx="5799941" cy="411053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EDF9603-D743-43FE-98E7-2373A7F43E46}"/>
              </a:ext>
            </a:extLst>
          </p:cNvPr>
          <p:cNvSpPr/>
          <p:nvPr/>
        </p:nvSpPr>
        <p:spPr>
          <a:xfrm>
            <a:off x="6209516" y="423064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AED5BE-F247-48CD-91B6-23580262AB2A}"/>
              </a:ext>
            </a:extLst>
          </p:cNvPr>
          <p:cNvSpPr txBox="1"/>
          <p:nvPr/>
        </p:nvSpPr>
        <p:spPr>
          <a:xfrm>
            <a:off x="6476216" y="456401"/>
            <a:ext cx="3505201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4E3629"/>
                </a:solidFill>
                <a:latin typeface="Calibri"/>
              </a:rPr>
              <a:t> 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PDB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별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Resource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할당 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B4477F-5BD3-4127-8079-C7E3C17AE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516" y="802802"/>
            <a:ext cx="5522031" cy="590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5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78" y="4040832"/>
            <a:ext cx="7167465" cy="1325563"/>
          </a:xfrm>
        </p:spPr>
        <p:txBody>
          <a:bodyPr/>
          <a:lstStyle/>
          <a:p>
            <a:r>
              <a:rPr lang="en-US" altLang="ko-KR" dirty="0"/>
              <a:t>Multitenant </a:t>
            </a:r>
            <a:r>
              <a:rPr lang="ko-KR" altLang="en-US" dirty="0"/>
              <a:t>개념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620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DE04AF0-2229-4F7E-9C15-0C39A3807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513" y="4410869"/>
            <a:ext cx="5546648" cy="2190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0870F7-62EC-4F60-B8D2-0809C15AB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25" y="1351756"/>
            <a:ext cx="5869804" cy="5400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8DAC74-0365-4826-BD3A-4B914936D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00" y="1683716"/>
            <a:ext cx="5508275" cy="2607939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en-US" altLang="ja-JP" dirty="0"/>
              <a:t>Resource manager for PDB</a:t>
            </a:r>
            <a:endParaRPr kumimoji="1" lang="ja-JP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66745B-E7D8-464F-8F54-ABF49C28CA3F}"/>
              </a:ext>
            </a:extLst>
          </p:cNvPr>
          <p:cNvSpPr/>
          <p:nvPr/>
        </p:nvSpPr>
        <p:spPr>
          <a:xfrm>
            <a:off x="6217509" y="1351756"/>
            <a:ext cx="5780905" cy="305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EM express 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Configuration  Resource manager  Show plans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060C84-56F9-4245-A965-7B9F4911F6A7}"/>
              </a:ext>
            </a:extLst>
          </p:cNvPr>
          <p:cNvSpPr/>
          <p:nvPr/>
        </p:nvSpPr>
        <p:spPr>
          <a:xfrm>
            <a:off x="6330257" y="3919566"/>
            <a:ext cx="2777705" cy="301993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98DE34-F806-498C-8521-981CCCB8BD48}"/>
              </a:ext>
            </a:extLst>
          </p:cNvPr>
          <p:cNvSpPr/>
          <p:nvPr/>
        </p:nvSpPr>
        <p:spPr>
          <a:xfrm>
            <a:off x="321025" y="4824406"/>
            <a:ext cx="4735139" cy="242894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30CD3D-5E00-48EC-B510-70119A47E856}"/>
              </a:ext>
            </a:extLst>
          </p:cNvPr>
          <p:cNvSpPr/>
          <p:nvPr/>
        </p:nvSpPr>
        <p:spPr>
          <a:xfrm>
            <a:off x="6217509" y="5067300"/>
            <a:ext cx="2777705" cy="168513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65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en-US" altLang="ja-JP" dirty="0"/>
              <a:t>Resource manager for PDB</a:t>
            </a:r>
            <a:endParaRPr kumimoji="1" lang="ja-JP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F8FD1-BFF2-4C5A-917C-A9C1E2716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54" y="1924050"/>
            <a:ext cx="5359322" cy="4705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80005E-E328-4AE8-82CE-61EEA8C1C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205" y="1924049"/>
            <a:ext cx="5451745" cy="4705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A026F1-5CAD-4FA1-B164-CC518268746B}"/>
              </a:ext>
            </a:extLst>
          </p:cNvPr>
          <p:cNvSpPr txBox="1"/>
          <p:nvPr/>
        </p:nvSpPr>
        <p:spPr>
          <a:xfrm>
            <a:off x="643759" y="1383008"/>
            <a:ext cx="5633216" cy="2267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PDB1_CLONE (max 20%)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과 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PDB3( max 10%)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에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procedure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를 각각 생성후 동시에 실행   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1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en-US" altLang="ja-JP" dirty="0"/>
              <a:t>Resource manager for PDB</a:t>
            </a:r>
            <a:endParaRPr kumimoji="1" lang="ja-JP" alt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227C39-1C35-4531-8479-CE43E34C7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58" y="1390650"/>
            <a:ext cx="11071089" cy="22002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B6BCD26-FE0E-4095-8866-A7DD98782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58" y="3833132"/>
            <a:ext cx="11071089" cy="28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0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db-down-red-2.png">
            <a:extLst>
              <a:ext uri="{FF2B5EF4-FFF2-40B4-BE49-F238E27FC236}">
                <a16:creationId xmlns:a16="http://schemas.microsoft.com/office/drawing/2014/main" id="{9D9C832B-81F6-4895-8B16-5EE617EB8F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328625" y="5211464"/>
            <a:ext cx="1204630" cy="994339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en-US" altLang="ja-JP" dirty="0"/>
              <a:t>PDB Snapshot </a:t>
            </a:r>
            <a:r>
              <a:rPr lang="en-US" altLang="ko-KR" dirty="0"/>
              <a:t>carousel</a:t>
            </a:r>
            <a:endParaRPr kumimoji="1" lang="ja-JP" altLang="en-US" dirty="0"/>
          </a:p>
        </p:txBody>
      </p:sp>
      <p:pic>
        <p:nvPicPr>
          <p:cNvPr id="5" name="Picture 4" descr="pdb-down-red-2.png">
            <a:extLst>
              <a:ext uri="{FF2B5EF4-FFF2-40B4-BE49-F238E27FC236}">
                <a16:creationId xmlns:a16="http://schemas.microsoft.com/office/drawing/2014/main" id="{56285613-5A63-46B3-B8B0-ABD348D587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39" y="4178155"/>
            <a:ext cx="1204630" cy="994339"/>
          </a:xfrm>
          <a:prstGeom prst="rect">
            <a:avLst/>
          </a:prstGeom>
        </p:spPr>
      </p:pic>
      <p:pic>
        <p:nvPicPr>
          <p:cNvPr id="6" name="Picture 5" descr="pdb-down-red-2.png">
            <a:extLst>
              <a:ext uri="{FF2B5EF4-FFF2-40B4-BE49-F238E27FC236}">
                <a16:creationId xmlns:a16="http://schemas.microsoft.com/office/drawing/2014/main" id="{6FB08DDF-A4CC-4640-AEF5-FA8A888877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489" y="4187680"/>
            <a:ext cx="1204630" cy="994339"/>
          </a:xfrm>
          <a:prstGeom prst="rect">
            <a:avLst/>
          </a:prstGeom>
        </p:spPr>
      </p:pic>
      <p:pic>
        <p:nvPicPr>
          <p:cNvPr id="7" name="Picture 6" descr="pdb-down-red-2.png">
            <a:extLst>
              <a:ext uri="{FF2B5EF4-FFF2-40B4-BE49-F238E27FC236}">
                <a16:creationId xmlns:a16="http://schemas.microsoft.com/office/drawing/2014/main" id="{5DD77F84-0FC3-4603-B7FA-0AD937BAC5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34" y="4189181"/>
            <a:ext cx="1204630" cy="994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5DADCD-DC12-4D84-A9B8-349DAF12DA42}"/>
              </a:ext>
            </a:extLst>
          </p:cNvPr>
          <p:cNvSpPr txBox="1"/>
          <p:nvPr/>
        </p:nvSpPr>
        <p:spPr>
          <a:xfrm>
            <a:off x="3140889" y="4025469"/>
            <a:ext cx="796012" cy="2034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5F5F5F"/>
                </a:solidFill>
                <a:latin typeface="Calibri"/>
              </a:rPr>
              <a:t>PDB2</a:t>
            </a: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rgbClr val="5F5F5F"/>
              </a:solidFill>
              <a:latin typeface="Calibri"/>
            </a:endParaRPr>
          </a:p>
        </p:txBody>
      </p:sp>
      <p:pic>
        <p:nvPicPr>
          <p:cNvPr id="9" name="Picture 8" descr="pdb-down-red-2.png">
            <a:extLst>
              <a:ext uri="{FF2B5EF4-FFF2-40B4-BE49-F238E27FC236}">
                <a16:creationId xmlns:a16="http://schemas.microsoft.com/office/drawing/2014/main" id="{F5E3A271-7694-4A78-BD1C-5CBBED925F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75" y="4203392"/>
            <a:ext cx="1204630" cy="994340"/>
          </a:xfrm>
          <a:prstGeom prst="rect">
            <a:avLst/>
          </a:prstGeom>
          <a:solidFill>
            <a:srgbClr val="FFC000"/>
          </a:solidFill>
        </p:spPr>
      </p:pic>
      <p:pic>
        <p:nvPicPr>
          <p:cNvPr id="10" name="Picture 9" descr="pdb-down-red-2.png">
            <a:extLst>
              <a:ext uri="{FF2B5EF4-FFF2-40B4-BE49-F238E27FC236}">
                <a16:creationId xmlns:a16="http://schemas.microsoft.com/office/drawing/2014/main" id="{0D0DE34A-06E4-4255-8352-CA1F54F629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958" y="4203392"/>
            <a:ext cx="1204630" cy="994340"/>
          </a:xfrm>
          <a:prstGeom prst="rect">
            <a:avLst/>
          </a:prstGeom>
        </p:spPr>
      </p:pic>
      <p:pic>
        <p:nvPicPr>
          <p:cNvPr id="11" name="Picture 10" descr="pdb-container-3hot-2.png">
            <a:extLst>
              <a:ext uri="{FF2B5EF4-FFF2-40B4-BE49-F238E27FC236}">
                <a16:creationId xmlns:a16="http://schemas.microsoft.com/office/drawing/2014/main" id="{6D7CDB98-6D7A-44D9-B0CD-B5655C52A4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87" y="5005294"/>
            <a:ext cx="5021913" cy="3719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EB18F9-166C-4BEE-B31D-CA44A42D4D73}"/>
              </a:ext>
            </a:extLst>
          </p:cNvPr>
          <p:cNvSpPr/>
          <p:nvPr/>
        </p:nvSpPr>
        <p:spPr>
          <a:xfrm>
            <a:off x="1756993" y="5047989"/>
            <a:ext cx="1457555" cy="202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CDB$ROOT</a:t>
            </a:r>
            <a:endParaRPr lang="ko-KR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F5D276-5F14-4CC5-A3C0-F3386DE9D11B}"/>
              </a:ext>
            </a:extLst>
          </p:cNvPr>
          <p:cNvSpPr/>
          <p:nvPr/>
        </p:nvSpPr>
        <p:spPr>
          <a:xfrm>
            <a:off x="925135" y="4495926"/>
            <a:ext cx="1108969" cy="202624"/>
          </a:xfrm>
          <a:prstGeom prst="rect">
            <a:avLst/>
          </a:prstGeom>
          <a:solidFill>
            <a:srgbClr val="759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PDB$SEED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C69F53-775C-4E5E-94CB-F1519CDD1853}"/>
              </a:ext>
            </a:extLst>
          </p:cNvPr>
          <p:cNvSpPr txBox="1"/>
          <p:nvPr/>
        </p:nvSpPr>
        <p:spPr>
          <a:xfrm>
            <a:off x="2096187" y="4038247"/>
            <a:ext cx="796012" cy="27443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5F5F5F"/>
                </a:solidFill>
                <a:latin typeface="Calibri"/>
              </a:rPr>
              <a:t>PDB3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E50A51-4C3B-4CFD-B7CC-AB7FE36CAD35}"/>
              </a:ext>
            </a:extLst>
          </p:cNvPr>
          <p:cNvSpPr txBox="1"/>
          <p:nvPr/>
        </p:nvSpPr>
        <p:spPr>
          <a:xfrm>
            <a:off x="3951076" y="4032676"/>
            <a:ext cx="1000968" cy="2034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5F5F5F"/>
                </a:solidFill>
                <a:latin typeface="Calibri"/>
              </a:rPr>
              <a:t>PDB1_CLONE</a:t>
            </a: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rgbClr val="5F5F5F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50A5F-198A-4C15-BD5A-35E24B77855E}"/>
              </a:ext>
            </a:extLst>
          </p:cNvPr>
          <p:cNvSpPr txBox="1"/>
          <p:nvPr/>
        </p:nvSpPr>
        <p:spPr>
          <a:xfrm>
            <a:off x="4970510" y="4032676"/>
            <a:ext cx="1000968" cy="2034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5F5F5F"/>
                </a:solidFill>
                <a:latin typeface="Calibri"/>
              </a:rPr>
              <a:t>PDB1</a:t>
            </a: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rgbClr val="5F5F5F"/>
              </a:solidFill>
              <a:latin typeface="Calibri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EA41191-D779-49AD-8979-F28953C16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174252"/>
              </p:ext>
            </p:extLst>
          </p:nvPr>
        </p:nvGraphicFramePr>
        <p:xfrm>
          <a:off x="754038" y="1480734"/>
          <a:ext cx="106935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8247">
                  <a:extLst>
                    <a:ext uri="{9D8B030D-6E8A-4147-A177-3AD203B41FA5}">
                      <a16:colId xmlns:a16="http://schemas.microsoft.com/office/drawing/2014/main" val="1674448497"/>
                    </a:ext>
                  </a:extLst>
                </a:gridCol>
                <a:gridCol w="8315325">
                  <a:extLst>
                    <a:ext uri="{9D8B030D-6E8A-4147-A177-3AD203B41FA5}">
                      <a16:colId xmlns:a16="http://schemas.microsoft.com/office/drawing/2014/main" val="3227974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복제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066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Clone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Copy , </a:t>
                      </a:r>
                      <a:r>
                        <a:rPr lang="ko-KR" altLang="en-US" dirty="0"/>
                        <a:t>원본 </a:t>
                      </a:r>
                      <a:r>
                        <a:rPr lang="en-US" altLang="ko-KR" dirty="0"/>
                        <a:t>PDB </a:t>
                      </a:r>
                      <a:r>
                        <a:rPr lang="ko-KR" altLang="en-US" dirty="0"/>
                        <a:t>만큼의 </a:t>
                      </a:r>
                      <a:r>
                        <a:rPr lang="en-US" altLang="ko-KR" dirty="0"/>
                        <a:t>storage </a:t>
                      </a:r>
                      <a:r>
                        <a:rPr lang="ko-KR" altLang="en-US" dirty="0"/>
                        <a:t>필요</a:t>
                      </a:r>
                      <a:r>
                        <a:rPr lang="en-US" altLang="ko-KR" dirty="0"/>
                        <a:t>,  </a:t>
                      </a:r>
                      <a:r>
                        <a:rPr lang="ko-KR" altLang="en-US" dirty="0"/>
                        <a:t>원본 </a:t>
                      </a:r>
                      <a:r>
                        <a:rPr lang="en-US" altLang="ko-KR" dirty="0"/>
                        <a:t>PDB</a:t>
                      </a:r>
                      <a:r>
                        <a:rPr lang="ko-KR" altLang="en-US" dirty="0"/>
                        <a:t>와의 연결성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776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Snapshot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snapshot </a:t>
                      </a:r>
                      <a:r>
                        <a:rPr lang="ko-KR" altLang="en-US" dirty="0"/>
                        <a:t>생성시점의 </a:t>
                      </a:r>
                      <a:r>
                        <a:rPr lang="en-US" altLang="ko-KR" dirty="0"/>
                        <a:t>image</a:t>
                      </a:r>
                      <a:r>
                        <a:rPr lang="ko-KR" altLang="en-US" dirty="0"/>
                        <a:t>만 저장</a:t>
                      </a:r>
                      <a:r>
                        <a:rPr lang="en-US" altLang="ko-KR" dirty="0"/>
                        <a:t>,  </a:t>
                      </a:r>
                      <a:r>
                        <a:rPr lang="ko-KR" altLang="en-US" dirty="0"/>
                        <a:t>원본 </a:t>
                      </a:r>
                      <a:r>
                        <a:rPr lang="en-US" altLang="ko-KR" dirty="0"/>
                        <a:t>PDB </a:t>
                      </a:r>
                      <a:r>
                        <a:rPr lang="ko-KR" altLang="en-US" dirty="0"/>
                        <a:t>변경시 변경분만 반영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83968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A22623D-5699-4B79-BE91-6591C086B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350" y="2806297"/>
            <a:ext cx="4015157" cy="37695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DFAD0C1-41CE-4FEF-9E0F-3326A20CC632}"/>
              </a:ext>
            </a:extLst>
          </p:cNvPr>
          <p:cNvSpPr txBox="1"/>
          <p:nvPr/>
        </p:nvSpPr>
        <p:spPr>
          <a:xfrm>
            <a:off x="733169" y="2831234"/>
            <a:ext cx="4370950" cy="7477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 </a:t>
            </a:r>
            <a:r>
              <a:rPr lang="en-US" altLang="ko-KR" sz="1600" dirty="0">
                <a:solidFill>
                  <a:srgbClr val="4E3629"/>
                </a:solidFill>
                <a:latin typeface="Calibri"/>
              </a:rPr>
              <a:t>Snapshot carousel 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solidFill>
                  <a:srgbClr val="4E3629"/>
                </a:solidFill>
                <a:latin typeface="Calibri"/>
              </a:rPr>
              <a:t>      -  PDB </a:t>
            </a:r>
            <a:r>
              <a:rPr lang="ko-KR" altLang="en-US" sz="1600" dirty="0">
                <a:solidFill>
                  <a:srgbClr val="4E3629"/>
                </a:solidFill>
                <a:latin typeface="Calibri"/>
              </a:rPr>
              <a:t>스냅샵을 시점 별 주기적으로 생성</a:t>
            </a:r>
            <a:endParaRPr lang="en-US" altLang="ko-KR" sz="1600" dirty="0">
              <a:solidFill>
                <a:srgbClr val="4E3629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r>
              <a:rPr lang="en-US" altLang="ko-KR" sz="1600" dirty="0">
                <a:solidFill>
                  <a:srgbClr val="4E3629"/>
                </a:solidFill>
                <a:latin typeface="Calibri"/>
              </a:rPr>
              <a:t>      -  snapshot</a:t>
            </a:r>
            <a:r>
              <a:rPr lang="ko-KR" altLang="en-US" sz="1600" dirty="0">
                <a:solidFill>
                  <a:srgbClr val="4E3629"/>
                </a:solidFill>
                <a:latin typeface="Calibri"/>
              </a:rPr>
              <a:t>을 이용하여 개발 </a:t>
            </a:r>
            <a:r>
              <a:rPr lang="en-US" altLang="ko-KR" sz="1600" dirty="0">
                <a:solidFill>
                  <a:srgbClr val="4E3629"/>
                </a:solidFill>
                <a:latin typeface="Calibri"/>
              </a:rPr>
              <a:t>PDB </a:t>
            </a:r>
            <a:r>
              <a:rPr lang="ko-KR" altLang="en-US" sz="1600" dirty="0">
                <a:solidFill>
                  <a:srgbClr val="4E3629"/>
                </a:solidFill>
                <a:latin typeface="Calibri"/>
              </a:rPr>
              <a:t>생성</a:t>
            </a:r>
            <a:endParaRPr lang="en-US" altLang="ko-KR" sz="1600" dirty="0">
              <a:solidFill>
                <a:srgbClr val="4E3629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r>
              <a:rPr lang="en-US" altLang="ko-KR" sz="1600" dirty="0">
                <a:solidFill>
                  <a:srgbClr val="4E3629"/>
                </a:solidFill>
                <a:latin typeface="Calibri"/>
              </a:rPr>
              <a:t>      -  </a:t>
            </a:r>
            <a:r>
              <a:rPr lang="ko-KR" altLang="en-US" sz="16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en-US" altLang="ko-KR" sz="1600" dirty="0">
                <a:solidFill>
                  <a:srgbClr val="4E3629"/>
                </a:solidFill>
                <a:latin typeface="Calibri"/>
              </a:rPr>
              <a:t>Backup </a:t>
            </a:r>
            <a:r>
              <a:rPr lang="ko-KR" altLang="en-US" sz="1600" dirty="0">
                <a:solidFill>
                  <a:srgbClr val="4E3629"/>
                </a:solidFill>
                <a:latin typeface="Calibri"/>
              </a:rPr>
              <a:t>으로 활용 </a:t>
            </a:r>
            <a:endParaRPr lang="en-US" sz="16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8CE9001-F30D-4276-A250-D7C793330DB1}"/>
              </a:ext>
            </a:extLst>
          </p:cNvPr>
          <p:cNvSpPr/>
          <p:nvPr/>
        </p:nvSpPr>
        <p:spPr>
          <a:xfrm>
            <a:off x="4970510" y="3952875"/>
            <a:ext cx="1000968" cy="111252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34D0E23-23F2-4627-941B-0BE81597A810}"/>
              </a:ext>
            </a:extLst>
          </p:cNvPr>
          <p:cNvSpPr/>
          <p:nvPr/>
        </p:nvSpPr>
        <p:spPr>
          <a:xfrm>
            <a:off x="5971478" y="4203392"/>
            <a:ext cx="947954" cy="40657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26E4EA0-5A5E-433C-AC38-B872FB11454F}"/>
              </a:ext>
            </a:extLst>
          </p:cNvPr>
          <p:cNvSpPr/>
          <p:nvPr/>
        </p:nvSpPr>
        <p:spPr>
          <a:xfrm>
            <a:off x="7677149" y="5463281"/>
            <a:ext cx="1041165" cy="1029594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E51D8A8-EE3C-4014-8ED9-0ADB704122EF}"/>
              </a:ext>
            </a:extLst>
          </p:cNvPr>
          <p:cNvSpPr/>
          <p:nvPr/>
        </p:nvSpPr>
        <p:spPr>
          <a:xfrm flipH="1">
            <a:off x="5410827" y="5628985"/>
            <a:ext cx="2266320" cy="431438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4B287-8E4C-4D0D-A725-460D8396CB09}"/>
              </a:ext>
            </a:extLst>
          </p:cNvPr>
          <p:cNvSpPr txBox="1"/>
          <p:nvPr/>
        </p:nvSpPr>
        <p:spPr>
          <a:xfrm>
            <a:off x="4430456" y="6279553"/>
            <a:ext cx="1000968" cy="2034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5F5F5F"/>
                </a:solidFill>
                <a:latin typeface="Calibri"/>
              </a:rPr>
              <a:t>PDB1_DEV</a:t>
            </a: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rgbClr val="5F5F5F"/>
              </a:solidFill>
              <a:latin typeface="Calibri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87A9C49-83F1-49E1-AAFE-D85A7336B1D3}"/>
              </a:ext>
            </a:extLst>
          </p:cNvPr>
          <p:cNvSpPr/>
          <p:nvPr/>
        </p:nvSpPr>
        <p:spPr>
          <a:xfrm>
            <a:off x="4369663" y="5290675"/>
            <a:ext cx="1041165" cy="1285126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54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en-US" altLang="ja-JP" dirty="0"/>
              <a:t>PDB Snapshot </a:t>
            </a:r>
            <a:r>
              <a:rPr lang="en-US" altLang="ko-KR" dirty="0"/>
              <a:t>carousel</a:t>
            </a:r>
            <a:endParaRPr kumimoji="1" lang="ja-JP" alt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622F1A8-7DED-4640-B10E-10E529A4F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25" y="1738312"/>
            <a:ext cx="5098699" cy="458628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A04841D-EE33-439C-9BAB-C5BA166E7905}"/>
              </a:ext>
            </a:extLst>
          </p:cNvPr>
          <p:cNvSpPr/>
          <p:nvPr/>
        </p:nvSpPr>
        <p:spPr>
          <a:xfrm>
            <a:off x="310384" y="1333002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FE224E-C78A-4654-B836-09A11908764A}"/>
              </a:ext>
            </a:extLst>
          </p:cNvPr>
          <p:cNvSpPr txBox="1"/>
          <p:nvPr/>
        </p:nvSpPr>
        <p:spPr>
          <a:xfrm>
            <a:off x="577084" y="1411832"/>
            <a:ext cx="3505201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 PDB1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을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5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분 단위로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snapshot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생성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,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저장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snapshot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수는 최대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5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개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02160C-D0E4-4C24-BF48-704FCD05BC6F}"/>
              </a:ext>
            </a:extLst>
          </p:cNvPr>
          <p:cNvSpPr/>
          <p:nvPr/>
        </p:nvSpPr>
        <p:spPr>
          <a:xfrm>
            <a:off x="5524500" y="1333002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33A5A0-39F5-404B-BB19-19E60D45241C}"/>
              </a:ext>
            </a:extLst>
          </p:cNvPr>
          <p:cNvSpPr txBox="1"/>
          <p:nvPr/>
        </p:nvSpPr>
        <p:spPr>
          <a:xfrm>
            <a:off x="5791200" y="1399676"/>
            <a:ext cx="3505201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 5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분 단위로 생성된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snapshot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확인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AB105F1-8326-4756-AEE3-4F5CA7267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1738312"/>
            <a:ext cx="6429375" cy="284321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0C68F3D-0B97-4886-B79C-5F8D5AEE34F4}"/>
              </a:ext>
            </a:extLst>
          </p:cNvPr>
          <p:cNvSpPr/>
          <p:nvPr/>
        </p:nvSpPr>
        <p:spPr>
          <a:xfrm>
            <a:off x="7419975" y="1933075"/>
            <a:ext cx="1400176" cy="2572250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630DD82-E704-4643-B35F-C9BF17CD1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0" y="4700088"/>
            <a:ext cx="64293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8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lang="en-US" altLang="ko-KR" b="1" dirty="0"/>
              <a:t>PDB Refreshable clone btw 2 </a:t>
            </a:r>
            <a:r>
              <a:rPr lang="en-US" altLang="ko-KR" b="1" dirty="0" err="1"/>
              <a:t>cdbs</a:t>
            </a:r>
            <a:endParaRPr kumimoji="1" lang="ja-JP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EE09A-03D4-4A3B-A7BA-A4F272E6EE00}"/>
              </a:ext>
            </a:extLst>
          </p:cNvPr>
          <p:cNvSpPr txBox="1"/>
          <p:nvPr/>
        </p:nvSpPr>
        <p:spPr>
          <a:xfrm>
            <a:off x="863735" y="1471613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en-US" altLang="ko-KR" sz="1400" dirty="0">
                <a:solidFill>
                  <a:srgbClr val="4E3629"/>
                </a:solidFill>
                <a:latin typeface="+mn-ea"/>
              </a:rPr>
              <a:t>source </a:t>
            </a:r>
            <a:r>
              <a:rPr lang="en-US" altLang="ko-KR" sz="1400" dirty="0" err="1">
                <a:solidFill>
                  <a:srgbClr val="4E3629"/>
                </a:solidFill>
                <a:latin typeface="+mn-ea"/>
              </a:rPr>
              <a:t>pdb</a:t>
            </a:r>
            <a:r>
              <a:rPr lang="en-US" altLang="ko-KR" sz="1400" dirty="0">
                <a:solidFill>
                  <a:srgbClr val="4E3629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4E3629"/>
                </a:solidFill>
                <a:latin typeface="+mn-ea"/>
              </a:rPr>
              <a:t>확인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D003F2-66BB-42B6-8936-30F5FD884230}"/>
              </a:ext>
            </a:extLst>
          </p:cNvPr>
          <p:cNvSpPr/>
          <p:nvPr/>
        </p:nvSpPr>
        <p:spPr>
          <a:xfrm>
            <a:off x="597036" y="1471613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8F24C5-944F-4928-8875-C0DB0A63890F}"/>
              </a:ext>
            </a:extLst>
          </p:cNvPr>
          <p:cNvSpPr txBox="1"/>
          <p:nvPr/>
        </p:nvSpPr>
        <p:spPr>
          <a:xfrm>
            <a:off x="6607310" y="1452563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en-US" altLang="ko-KR" sz="1400" dirty="0">
                <a:solidFill>
                  <a:srgbClr val="4E3629"/>
                </a:solidFill>
                <a:latin typeface="+mn-ea"/>
              </a:rPr>
              <a:t>target </a:t>
            </a:r>
            <a:r>
              <a:rPr lang="en-US" altLang="ko-KR" sz="1400" dirty="0" err="1">
                <a:solidFill>
                  <a:srgbClr val="4E3629"/>
                </a:solidFill>
                <a:latin typeface="+mn-ea"/>
              </a:rPr>
              <a:t>pdb</a:t>
            </a:r>
            <a:r>
              <a:rPr lang="en-US" altLang="ko-KR" sz="1400" dirty="0">
                <a:solidFill>
                  <a:srgbClr val="4E3629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4E3629"/>
                </a:solidFill>
                <a:latin typeface="+mn-ea"/>
              </a:rPr>
              <a:t>확인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AA2177-0423-4FFF-AB39-1C69D6771DE3}"/>
              </a:ext>
            </a:extLst>
          </p:cNvPr>
          <p:cNvSpPr/>
          <p:nvPr/>
        </p:nvSpPr>
        <p:spPr>
          <a:xfrm>
            <a:off x="6340611" y="1452563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71ACB3-7014-442C-9F13-31B2E8905E70}"/>
              </a:ext>
            </a:extLst>
          </p:cNvPr>
          <p:cNvSpPr txBox="1"/>
          <p:nvPr/>
        </p:nvSpPr>
        <p:spPr>
          <a:xfrm>
            <a:off x="838201" y="3622676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source DB test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유저 생성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A19399-0F79-40F3-A44F-C1BCDBBDE968}"/>
              </a:ext>
            </a:extLst>
          </p:cNvPr>
          <p:cNvSpPr/>
          <p:nvPr/>
        </p:nvSpPr>
        <p:spPr>
          <a:xfrm>
            <a:off x="571502" y="3622676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DAE6C6-E50A-4182-97E6-18B905C0E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61" y="1872456"/>
            <a:ext cx="4324350" cy="14668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19EB04-3BA2-4417-9481-97C426DBB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611" y="1872456"/>
            <a:ext cx="4276725" cy="1209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5B36C5-EDFB-43DC-B88C-2458ADE4D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08" y="4114006"/>
            <a:ext cx="5095875" cy="781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0351C5-169D-4310-97F2-88EE47809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08" y="4972049"/>
            <a:ext cx="31623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1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lang="en-US" altLang="ko-KR" b="1" dirty="0"/>
              <a:t>PDB Refreshable clone btw 2 </a:t>
            </a:r>
            <a:r>
              <a:rPr lang="en-US" altLang="ko-KR" b="1" dirty="0" err="1"/>
              <a:t>cdbs</a:t>
            </a:r>
            <a:endParaRPr kumimoji="1" lang="ja-JP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44E361-0A30-4A06-B9B1-83E0C4F2E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36" y="1952927"/>
            <a:ext cx="7477125" cy="733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4354F7-8756-437F-A4F5-9C0402933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36" y="2909888"/>
            <a:ext cx="4114800" cy="2200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46B674-3CC0-4818-91AC-E894E9AB1C70}"/>
              </a:ext>
            </a:extLst>
          </p:cNvPr>
          <p:cNvSpPr txBox="1"/>
          <p:nvPr/>
        </p:nvSpPr>
        <p:spPr>
          <a:xfrm>
            <a:off x="863735" y="1471613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source table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생성 및 데이터 입력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7699A2AC-EBC9-4AEA-AB4F-D0A9E7087490}"/>
              </a:ext>
            </a:extLst>
          </p:cNvPr>
          <p:cNvSpPr/>
          <p:nvPr/>
        </p:nvSpPr>
        <p:spPr>
          <a:xfrm>
            <a:off x="597036" y="1471613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03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lang="en-US" altLang="ko-KR" b="1" dirty="0"/>
              <a:t>PDB Refreshable clone btw 2 </a:t>
            </a:r>
            <a:r>
              <a:rPr lang="en-US" altLang="ko-KR" b="1" dirty="0" err="1"/>
              <a:t>cdbs</a:t>
            </a:r>
            <a:endParaRPr kumimoji="1" lang="ja-JP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FCD64B-F04D-4255-8B42-BE5CD4AAE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25" y="1987550"/>
            <a:ext cx="7353300" cy="205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93514D-7DAD-4009-BAA5-1C805F3A23DA}"/>
              </a:ext>
            </a:extLst>
          </p:cNvPr>
          <p:cNvSpPr txBox="1"/>
          <p:nvPr/>
        </p:nvSpPr>
        <p:spPr>
          <a:xfrm>
            <a:off x="587724" y="1552575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target </a:t>
            </a:r>
            <a:r>
              <a:rPr lang="en-US" altLang="ko-KR" sz="1400" dirty="0" err="1">
                <a:solidFill>
                  <a:srgbClr val="4E3629"/>
                </a:solidFill>
                <a:latin typeface="Calibri"/>
              </a:rPr>
              <a:t>tnsnaems.ora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에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source </a:t>
            </a:r>
            <a:r>
              <a:rPr lang="en-US" altLang="ko-KR" sz="1400" dirty="0" err="1">
                <a:solidFill>
                  <a:srgbClr val="4E3629"/>
                </a:solidFill>
                <a:latin typeface="Calibri"/>
              </a:rPr>
              <a:t>db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추가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60F2BE61-0F46-44EC-8611-FA60669E7312}"/>
              </a:ext>
            </a:extLst>
          </p:cNvPr>
          <p:cNvSpPr/>
          <p:nvPr/>
        </p:nvSpPr>
        <p:spPr>
          <a:xfrm>
            <a:off x="321025" y="1552575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580B50-4DE9-4397-905B-08761F4E8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25" y="4643437"/>
            <a:ext cx="5486400" cy="1323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55E881-E38F-41B3-BB2B-B74CADD22229}"/>
              </a:ext>
            </a:extLst>
          </p:cNvPr>
          <p:cNvSpPr txBox="1"/>
          <p:nvPr/>
        </p:nvSpPr>
        <p:spPr>
          <a:xfrm>
            <a:off x="657438" y="4341812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source DB </a:t>
            </a:r>
            <a:r>
              <a:rPr lang="en-US" altLang="ko-KR" sz="1400" dirty="0" err="1">
                <a:solidFill>
                  <a:srgbClr val="4E3629"/>
                </a:solidFill>
                <a:latin typeface="Calibri"/>
              </a:rPr>
              <a:t>dblink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유저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,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link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생성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및 접속 확인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10" name="Rectangle 34">
            <a:extLst>
              <a:ext uri="{FF2B5EF4-FFF2-40B4-BE49-F238E27FC236}">
                <a16:creationId xmlns:a16="http://schemas.microsoft.com/office/drawing/2014/main" id="{AFA4A82B-A828-49BC-8C11-C7BD2B0530CD}"/>
              </a:ext>
            </a:extLst>
          </p:cNvPr>
          <p:cNvSpPr/>
          <p:nvPr/>
        </p:nvSpPr>
        <p:spPr>
          <a:xfrm>
            <a:off x="367589" y="4341812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F50EC61-EFF3-4100-B884-CF7457494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619" y="4643437"/>
            <a:ext cx="2486025" cy="10858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9CA19B-6723-470C-9861-60E64B833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25" y="6014695"/>
            <a:ext cx="73818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2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lang="en-US" altLang="ko-KR" b="1" dirty="0"/>
              <a:t>PDB Refreshable clone btw 2 </a:t>
            </a:r>
            <a:r>
              <a:rPr lang="en-US" altLang="ko-KR" b="1" dirty="0" err="1"/>
              <a:t>cdbs</a:t>
            </a:r>
            <a:endParaRPr kumimoji="1" lang="ja-JP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C983E0-2E88-447A-9702-B57724498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61" y="1930500"/>
            <a:ext cx="8124825" cy="20478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F71CA7-F622-4395-8D18-960A89D5F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61" y="4252912"/>
            <a:ext cx="3838575" cy="790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A2AEDF-8719-421B-9199-BC001ECA0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61" y="5071489"/>
            <a:ext cx="2981325" cy="781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1960E5-02BB-4FC2-827B-FF4D70ECA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61" y="5868967"/>
            <a:ext cx="4143375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87B18E-ABDE-4402-ABF9-6F500CE6DF0F}"/>
              </a:ext>
            </a:extLst>
          </p:cNvPr>
          <p:cNvSpPr txBox="1"/>
          <p:nvPr/>
        </p:nvSpPr>
        <p:spPr>
          <a:xfrm>
            <a:off x="587724" y="1552575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target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에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Refreshable clone DB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생성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10" name="Rectangle 26">
            <a:extLst>
              <a:ext uri="{FF2B5EF4-FFF2-40B4-BE49-F238E27FC236}">
                <a16:creationId xmlns:a16="http://schemas.microsoft.com/office/drawing/2014/main" id="{51063D79-9B5C-4571-B60B-5EE6B5A6E3CD}"/>
              </a:ext>
            </a:extLst>
          </p:cNvPr>
          <p:cNvSpPr/>
          <p:nvPr/>
        </p:nvSpPr>
        <p:spPr>
          <a:xfrm>
            <a:off x="321025" y="1552575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14F47-71B3-4105-9BB8-FF546FABD1CE}"/>
              </a:ext>
            </a:extLst>
          </p:cNvPr>
          <p:cNvSpPr txBox="1"/>
          <p:nvPr/>
        </p:nvSpPr>
        <p:spPr>
          <a:xfrm>
            <a:off x="495128" y="3994803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target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에 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open 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및 데이터 확인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2B561E06-AB7F-4EAF-B68F-A3D9C90E677D}"/>
              </a:ext>
            </a:extLst>
          </p:cNvPr>
          <p:cNvSpPr/>
          <p:nvPr/>
        </p:nvSpPr>
        <p:spPr>
          <a:xfrm>
            <a:off x="216854" y="3994803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50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lang="en-US" altLang="ko-KR" b="1" dirty="0"/>
              <a:t>PDB Refreshable clone btw 2 </a:t>
            </a:r>
            <a:r>
              <a:rPr lang="en-US" altLang="ko-KR" b="1" dirty="0" err="1"/>
              <a:t>cdbs</a:t>
            </a:r>
            <a:endParaRPr kumimoji="1" lang="ja-JP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374DBF-8987-4B13-84C1-B5CFE7EC4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9" y="1776915"/>
            <a:ext cx="4200525" cy="23431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C4DA266-69C7-44F2-B919-3E12CA8A0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8465"/>
            <a:ext cx="3743325" cy="1647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1DB5F7-7126-42BA-807B-6A8EA8C55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83111"/>
            <a:ext cx="4181475" cy="1914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808FC0-86F1-4B37-82C2-DC5EA58F8353}"/>
              </a:ext>
            </a:extLst>
          </p:cNvPr>
          <p:cNvSpPr txBox="1"/>
          <p:nvPr/>
        </p:nvSpPr>
        <p:spPr>
          <a:xfrm>
            <a:off x="599299" y="1500690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target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에 데이터 입력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ABE98FC6-9B9D-419E-AAD0-FE440354EE92}"/>
              </a:ext>
            </a:extLst>
          </p:cNvPr>
          <p:cNvSpPr/>
          <p:nvPr/>
        </p:nvSpPr>
        <p:spPr>
          <a:xfrm>
            <a:off x="321025" y="1500690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8046F-A02B-4440-8411-2434AAA0DAC7}"/>
              </a:ext>
            </a:extLst>
          </p:cNvPr>
          <p:cNvSpPr txBox="1"/>
          <p:nvPr/>
        </p:nvSpPr>
        <p:spPr>
          <a:xfrm>
            <a:off x="6215604" y="1541402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target </a:t>
            </a:r>
            <a:r>
              <a:rPr lang="en-US" altLang="ko-KR" sz="1400" dirty="0" err="1">
                <a:solidFill>
                  <a:srgbClr val="4E3629"/>
                </a:solidFill>
                <a:latin typeface="Calibri"/>
              </a:rPr>
              <a:t>db</a:t>
            </a: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refresh</a:t>
            </a:r>
            <a:r>
              <a:rPr lang="ko-KR" altLang="en-US" sz="1400" dirty="0">
                <a:solidFill>
                  <a:srgbClr val="4E3629"/>
                </a:solidFill>
                <a:latin typeface="Calibri"/>
              </a:rPr>
              <a:t>후 데이터 반영확인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13" name="Rectangle 26">
            <a:extLst>
              <a:ext uri="{FF2B5EF4-FFF2-40B4-BE49-F238E27FC236}">
                <a16:creationId xmlns:a16="http://schemas.microsoft.com/office/drawing/2014/main" id="{103B05E5-3436-4AB2-9073-FC5F953B34CC}"/>
              </a:ext>
            </a:extLst>
          </p:cNvPr>
          <p:cNvSpPr/>
          <p:nvPr/>
        </p:nvSpPr>
        <p:spPr>
          <a:xfrm>
            <a:off x="5748011" y="1541402"/>
            <a:ext cx="467593" cy="235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715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Consolidation Architecture</a:t>
            </a:r>
            <a:r>
              <a:rPr kumimoji="1" lang="ko-KR" altLang="en-US" dirty="0"/>
              <a:t>의 변화</a:t>
            </a:r>
            <a:endParaRPr kumimoji="1"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66E1AC-C8ED-4A99-B15E-E01A9EE7B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26" y="1612972"/>
            <a:ext cx="4988162" cy="4213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316BC1-5C8D-4B37-A79A-92DDDD27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400" y="1612973"/>
            <a:ext cx="5563512" cy="421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3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lang="en-US" altLang="ko-KR" dirty="0"/>
              <a:t>Comparing Database Consolidation Architectures</a:t>
            </a:r>
            <a:endParaRPr kumimoji="1" lang="ja-JP" altLang="en-US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B26730D-C210-409E-AFED-B9BD7464CE3B}"/>
              </a:ext>
            </a:extLst>
          </p:cNvPr>
          <p:cNvCxnSpPr/>
          <p:nvPr/>
        </p:nvCxnSpPr>
        <p:spPr>
          <a:xfrm flipV="1">
            <a:off x="2002971" y="1556657"/>
            <a:ext cx="0" cy="4376057"/>
          </a:xfrm>
          <a:prstGeom prst="straightConnector1">
            <a:avLst/>
          </a:prstGeom>
          <a:ln w="1905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0AFBCBF-F862-4853-A8A7-EBDAFE2199F9}"/>
              </a:ext>
            </a:extLst>
          </p:cNvPr>
          <p:cNvCxnSpPr/>
          <p:nvPr/>
        </p:nvCxnSpPr>
        <p:spPr>
          <a:xfrm>
            <a:off x="2002971" y="5932714"/>
            <a:ext cx="7826829" cy="0"/>
          </a:xfrm>
          <a:prstGeom prst="straightConnector1">
            <a:avLst/>
          </a:prstGeom>
          <a:ln w="1905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25AE823-603E-42A1-99F7-49561B77648A}"/>
              </a:ext>
            </a:extLst>
          </p:cNvPr>
          <p:cNvCxnSpPr/>
          <p:nvPr/>
        </p:nvCxnSpPr>
        <p:spPr>
          <a:xfrm>
            <a:off x="2002971" y="3722918"/>
            <a:ext cx="7826829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546C638-6DA1-4289-9647-058BF3795C2D}"/>
              </a:ext>
            </a:extLst>
          </p:cNvPr>
          <p:cNvCxnSpPr/>
          <p:nvPr/>
        </p:nvCxnSpPr>
        <p:spPr>
          <a:xfrm flipH="1" flipV="1">
            <a:off x="5909356" y="1556658"/>
            <a:ext cx="7029" cy="4376056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5357AF8-3D87-4102-A17D-11F24E221434}"/>
              </a:ext>
            </a:extLst>
          </p:cNvPr>
          <p:cNvSpPr txBox="1"/>
          <p:nvPr/>
        </p:nvSpPr>
        <p:spPr>
          <a:xfrm>
            <a:off x="816429" y="1556657"/>
            <a:ext cx="1045028" cy="3374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Agility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17746D-8CC9-45AD-AC91-79D207DA894E}"/>
              </a:ext>
            </a:extLst>
          </p:cNvPr>
          <p:cNvSpPr txBox="1"/>
          <p:nvPr/>
        </p:nvSpPr>
        <p:spPr>
          <a:xfrm>
            <a:off x="8621423" y="5985946"/>
            <a:ext cx="1143000" cy="3713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/>
              <a:t>Efficiency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8599673-CA88-4B1A-9797-FF8D7A016402}"/>
              </a:ext>
            </a:extLst>
          </p:cNvPr>
          <p:cNvGrpSpPr/>
          <p:nvPr/>
        </p:nvGrpSpPr>
        <p:grpSpPr>
          <a:xfrm>
            <a:off x="3013189" y="1547145"/>
            <a:ext cx="1812925" cy="2001597"/>
            <a:chOff x="2915216" y="1547145"/>
            <a:chExt cx="1812925" cy="2001597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1B1D7A0-E4A5-4A2E-A37F-BAB1F4349FD1}"/>
                </a:ext>
              </a:extLst>
            </p:cNvPr>
            <p:cNvSpPr txBox="1"/>
            <p:nvPr/>
          </p:nvSpPr>
          <p:spPr>
            <a:xfrm>
              <a:off x="2996195" y="1547145"/>
              <a:ext cx="1668427" cy="4444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900" b="1" dirty="0"/>
                <a:t>Virtual Machines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EDFA12B-20E8-451A-99EA-7B9345E65A61}"/>
                </a:ext>
              </a:extLst>
            </p:cNvPr>
            <p:cNvGrpSpPr/>
            <p:nvPr/>
          </p:nvGrpSpPr>
          <p:grpSpPr>
            <a:xfrm>
              <a:off x="3192552" y="1831163"/>
              <a:ext cx="1233853" cy="1195339"/>
              <a:chOff x="1950562" y="3089824"/>
              <a:chExt cx="1233853" cy="1195339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2637335-BFC9-40F6-B6E6-32B8F764EBB1}"/>
                  </a:ext>
                </a:extLst>
              </p:cNvPr>
              <p:cNvGrpSpPr/>
              <p:nvPr/>
            </p:nvGrpSpPr>
            <p:grpSpPr>
              <a:xfrm>
                <a:off x="1950562" y="3089824"/>
                <a:ext cx="1233853" cy="1195339"/>
                <a:chOff x="5289568" y="2230327"/>
                <a:chExt cx="553810" cy="536383"/>
              </a:xfrm>
            </p:grpSpPr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6481E528-E254-4BFB-9E4F-C861C5A2ED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289568" y="2230327"/>
                  <a:ext cx="250839" cy="473910"/>
                </a:xfrm>
                <a:prstGeom prst="rect">
                  <a:avLst/>
                </a:prstGeom>
              </p:spPr>
            </p:pic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60BC174C-28B3-4090-B5FA-17630EC44B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92539" y="2230327"/>
                  <a:ext cx="250839" cy="473910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EECE31E9-7859-42AF-B48E-4BE2F9016775}"/>
                    </a:ext>
                  </a:extLst>
                </p:cNvPr>
                <p:cNvGrpSpPr/>
                <p:nvPr/>
              </p:nvGrpSpPr>
              <p:grpSpPr>
                <a:xfrm>
                  <a:off x="5409892" y="2681840"/>
                  <a:ext cx="317500" cy="84870"/>
                  <a:chOff x="5409892" y="2681840"/>
                  <a:chExt cx="317500" cy="84870"/>
                </a:xfrm>
              </p:grpSpPr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614534B-11B8-4A41-A625-ADDFB6E94F26}"/>
                      </a:ext>
                    </a:extLst>
                  </p:cNvPr>
                  <p:cNvCxnSpPr/>
                  <p:nvPr/>
                </p:nvCxnSpPr>
                <p:spPr>
                  <a:xfrm>
                    <a:off x="5409892" y="2726692"/>
                    <a:ext cx="31750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30FE6043-EE6E-4424-8648-6803DFCA052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415279" y="2682703"/>
                    <a:ext cx="0" cy="43068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06B0FC61-047E-4239-A927-5EEA6626FB0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722603" y="2681840"/>
                    <a:ext cx="0" cy="43068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CB4B4E4C-0B1B-48FF-816E-10B372FD9D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571478" y="2723642"/>
                    <a:ext cx="0" cy="43068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6515429-AB11-4389-BFB6-943AC1683022}"/>
                  </a:ext>
                </a:extLst>
              </p:cNvPr>
              <p:cNvSpPr/>
              <p:nvPr/>
            </p:nvSpPr>
            <p:spPr>
              <a:xfrm>
                <a:off x="2044168" y="3416300"/>
                <a:ext cx="97341" cy="135467"/>
              </a:xfrm>
              <a:prstGeom prst="rect">
                <a:avLst/>
              </a:prstGeom>
              <a:solidFill>
                <a:srgbClr val="62ABDA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42FFD8-E12B-4896-BCC8-88B7641EBBB5}"/>
                  </a:ext>
                </a:extLst>
              </p:cNvPr>
              <p:cNvSpPr/>
              <p:nvPr/>
            </p:nvSpPr>
            <p:spPr>
              <a:xfrm>
                <a:off x="2181967" y="3585633"/>
                <a:ext cx="97341" cy="135467"/>
              </a:xfrm>
              <a:prstGeom prst="rect">
                <a:avLst/>
              </a:prstGeom>
              <a:solidFill>
                <a:srgbClr val="62ABDA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30E05A9-D73E-42E3-976F-9033FDDD8F1C}"/>
                  </a:ext>
                </a:extLst>
              </p:cNvPr>
              <p:cNvSpPr/>
              <p:nvPr/>
            </p:nvSpPr>
            <p:spPr>
              <a:xfrm>
                <a:off x="2044168" y="3920067"/>
                <a:ext cx="97341" cy="135467"/>
              </a:xfrm>
              <a:prstGeom prst="rect">
                <a:avLst/>
              </a:prstGeom>
              <a:solidFill>
                <a:srgbClr val="62ABDA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2BA9C7A-ADB0-4418-9327-E83505F7B551}"/>
                  </a:ext>
                </a:extLst>
              </p:cNvPr>
              <p:cNvSpPr/>
              <p:nvPr/>
            </p:nvSpPr>
            <p:spPr>
              <a:xfrm>
                <a:off x="2319263" y="3920067"/>
                <a:ext cx="97341" cy="135467"/>
              </a:xfrm>
              <a:prstGeom prst="rect">
                <a:avLst/>
              </a:prstGeom>
              <a:solidFill>
                <a:srgbClr val="62ABDA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332DBB2-10A6-4F02-AF65-E6185ED93134}"/>
                  </a:ext>
                </a:extLst>
              </p:cNvPr>
              <p:cNvSpPr/>
              <p:nvPr/>
            </p:nvSpPr>
            <p:spPr>
              <a:xfrm>
                <a:off x="2717093" y="3585633"/>
                <a:ext cx="97341" cy="135467"/>
              </a:xfrm>
              <a:prstGeom prst="rect">
                <a:avLst/>
              </a:prstGeom>
              <a:solidFill>
                <a:srgbClr val="62ABDA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E96836E-DD53-484C-BD97-B2911F058CE4}"/>
                  </a:ext>
                </a:extLst>
              </p:cNvPr>
              <p:cNvSpPr/>
              <p:nvPr/>
            </p:nvSpPr>
            <p:spPr>
              <a:xfrm>
                <a:off x="2997744" y="3750733"/>
                <a:ext cx="97341" cy="135467"/>
              </a:xfrm>
              <a:prstGeom prst="rect">
                <a:avLst/>
              </a:prstGeom>
              <a:solidFill>
                <a:srgbClr val="62ABDA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C7AC50F-BE89-4406-926F-2996BE0202E0}"/>
                  </a:ext>
                </a:extLst>
              </p:cNvPr>
              <p:cNvSpPr/>
              <p:nvPr/>
            </p:nvSpPr>
            <p:spPr>
              <a:xfrm>
                <a:off x="2858200" y="3416300"/>
                <a:ext cx="97341" cy="135467"/>
              </a:xfrm>
              <a:prstGeom prst="rect">
                <a:avLst/>
              </a:prstGeom>
              <a:solidFill>
                <a:srgbClr val="62ABDA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D7142BD-8CD7-4C15-8186-5A24E956877B}"/>
                </a:ext>
              </a:extLst>
            </p:cNvPr>
            <p:cNvGrpSpPr/>
            <p:nvPr/>
          </p:nvGrpSpPr>
          <p:grpSpPr>
            <a:xfrm>
              <a:off x="2915216" y="2986767"/>
              <a:ext cx="1812925" cy="561975"/>
              <a:chOff x="4803776" y="4803775"/>
              <a:chExt cx="1812925" cy="561975"/>
            </a:xfrm>
          </p:grpSpPr>
          <p:pic>
            <p:nvPicPr>
              <p:cNvPr id="85" name="Picture 84" descr="db-gray.png">
                <a:extLst>
                  <a:ext uri="{FF2B5EF4-FFF2-40B4-BE49-F238E27FC236}">
                    <a16:creationId xmlns:a16="http://schemas.microsoft.com/office/drawing/2014/main" id="{F0E18DD3-7521-421C-8A14-8D8CB0C48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4401" y="4803775"/>
                <a:ext cx="622300" cy="561975"/>
              </a:xfrm>
              <a:prstGeom prst="rect">
                <a:avLst/>
              </a:prstGeom>
            </p:spPr>
          </p:pic>
          <p:pic>
            <p:nvPicPr>
              <p:cNvPr id="86" name="Picture 85" descr="db-gray.png">
                <a:extLst>
                  <a:ext uri="{FF2B5EF4-FFF2-40B4-BE49-F238E27FC236}">
                    <a16:creationId xmlns:a16="http://schemas.microsoft.com/office/drawing/2014/main" id="{DCFFEB88-E5CE-4C23-B265-69916021D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0676" y="4803775"/>
                <a:ext cx="622300" cy="561975"/>
              </a:xfrm>
              <a:prstGeom prst="rect">
                <a:avLst/>
              </a:prstGeom>
            </p:spPr>
          </p:pic>
          <p:pic>
            <p:nvPicPr>
              <p:cNvPr id="87" name="Picture 86" descr="db-gray.png">
                <a:extLst>
                  <a:ext uri="{FF2B5EF4-FFF2-40B4-BE49-F238E27FC236}">
                    <a16:creationId xmlns:a16="http://schemas.microsoft.com/office/drawing/2014/main" id="{9F75CF99-F3B6-4C16-A094-0C40035B3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3776" y="4803775"/>
                <a:ext cx="622300" cy="561975"/>
              </a:xfrm>
              <a:prstGeom prst="rect">
                <a:avLst/>
              </a:prstGeom>
            </p:spPr>
          </p:pic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40F93F8-CE1E-48E3-B845-53CD4220395E}"/>
              </a:ext>
            </a:extLst>
          </p:cNvPr>
          <p:cNvGrpSpPr/>
          <p:nvPr/>
        </p:nvGrpSpPr>
        <p:grpSpPr>
          <a:xfrm>
            <a:off x="3015457" y="3866833"/>
            <a:ext cx="1812925" cy="1961293"/>
            <a:chOff x="3015457" y="3714434"/>
            <a:chExt cx="1812925" cy="196129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0F0864E-48D2-4D67-A2F9-5F82FB521A76}"/>
                </a:ext>
              </a:extLst>
            </p:cNvPr>
            <p:cNvSpPr txBox="1"/>
            <p:nvPr/>
          </p:nvSpPr>
          <p:spPr>
            <a:xfrm>
              <a:off x="3078070" y="3714434"/>
              <a:ext cx="1668427" cy="4444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900" b="1" dirty="0"/>
                <a:t>Stacked Databases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0EDD57F-E82A-489E-969F-66ECA0FF4372}"/>
                </a:ext>
              </a:extLst>
            </p:cNvPr>
            <p:cNvGrpSpPr/>
            <p:nvPr/>
          </p:nvGrpSpPr>
          <p:grpSpPr>
            <a:xfrm>
              <a:off x="3303355" y="3961684"/>
              <a:ext cx="1233853" cy="1195339"/>
              <a:chOff x="5289568" y="2230327"/>
              <a:chExt cx="553810" cy="536383"/>
            </a:xfrm>
          </p:grpSpPr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5636C4CA-3245-4ED4-99D5-974720F65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89568" y="2230327"/>
                <a:ext cx="250839" cy="473910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65A25739-A79A-430F-8790-388DAE17C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92539" y="2230327"/>
                <a:ext cx="250839" cy="473910"/>
              </a:xfrm>
              <a:prstGeom prst="rect">
                <a:avLst/>
              </a:prstGeom>
            </p:spPr>
          </p:pic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6DC7F90B-B8A6-448F-819A-E19FD59E26AE}"/>
                  </a:ext>
                </a:extLst>
              </p:cNvPr>
              <p:cNvCxnSpPr/>
              <p:nvPr/>
            </p:nvCxnSpPr>
            <p:spPr>
              <a:xfrm>
                <a:off x="5540407" y="2467282"/>
                <a:ext cx="521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87EF672B-F445-4A10-9B18-BED3C9D7803E}"/>
                  </a:ext>
                </a:extLst>
              </p:cNvPr>
              <p:cNvGrpSpPr/>
              <p:nvPr/>
            </p:nvGrpSpPr>
            <p:grpSpPr>
              <a:xfrm>
                <a:off x="5409892" y="2681840"/>
                <a:ext cx="317500" cy="84870"/>
                <a:chOff x="5409892" y="2681840"/>
                <a:chExt cx="317500" cy="84870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0B401050-2069-478F-A235-6D780B664525}"/>
                    </a:ext>
                  </a:extLst>
                </p:cNvPr>
                <p:cNvCxnSpPr/>
                <p:nvPr/>
              </p:nvCxnSpPr>
              <p:spPr>
                <a:xfrm>
                  <a:off x="5409892" y="2726692"/>
                  <a:ext cx="3175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77B0D25F-FCF8-42F4-9F60-E457B38504B1}"/>
                    </a:ext>
                  </a:extLst>
                </p:cNvPr>
                <p:cNvCxnSpPr/>
                <p:nvPr/>
              </p:nvCxnSpPr>
              <p:spPr>
                <a:xfrm flipV="1">
                  <a:off x="5415279" y="2682703"/>
                  <a:ext cx="0" cy="4306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4DBECE28-65F9-49E8-B39C-12420467E31B}"/>
                    </a:ext>
                  </a:extLst>
                </p:cNvPr>
                <p:cNvCxnSpPr/>
                <p:nvPr/>
              </p:nvCxnSpPr>
              <p:spPr>
                <a:xfrm flipV="1">
                  <a:off x="5720703" y="2681840"/>
                  <a:ext cx="0" cy="4306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4C065F68-3EED-4D39-8BCA-252D3D75A816}"/>
                    </a:ext>
                  </a:extLst>
                </p:cNvPr>
                <p:cNvCxnSpPr/>
                <p:nvPr/>
              </p:nvCxnSpPr>
              <p:spPr>
                <a:xfrm flipV="1">
                  <a:off x="5571478" y="2723642"/>
                  <a:ext cx="0" cy="4306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2558065-736C-4B4A-8AA5-EFA435A5D065}"/>
                </a:ext>
              </a:extLst>
            </p:cNvPr>
            <p:cNvGrpSpPr/>
            <p:nvPr/>
          </p:nvGrpSpPr>
          <p:grpSpPr>
            <a:xfrm>
              <a:off x="3015457" y="5113752"/>
              <a:ext cx="1812925" cy="561975"/>
              <a:chOff x="4803776" y="4803775"/>
              <a:chExt cx="1812925" cy="561975"/>
            </a:xfrm>
          </p:grpSpPr>
          <p:pic>
            <p:nvPicPr>
              <p:cNvPr id="107" name="Picture 106" descr="db-gray.png">
                <a:extLst>
                  <a:ext uri="{FF2B5EF4-FFF2-40B4-BE49-F238E27FC236}">
                    <a16:creationId xmlns:a16="http://schemas.microsoft.com/office/drawing/2014/main" id="{54E6C3F9-D222-49D6-8AA2-B84494A5A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4401" y="4803775"/>
                <a:ext cx="622300" cy="561975"/>
              </a:xfrm>
              <a:prstGeom prst="rect">
                <a:avLst/>
              </a:prstGeom>
            </p:spPr>
          </p:pic>
          <p:pic>
            <p:nvPicPr>
              <p:cNvPr id="108" name="Picture 107" descr="db-gray.png">
                <a:extLst>
                  <a:ext uri="{FF2B5EF4-FFF2-40B4-BE49-F238E27FC236}">
                    <a16:creationId xmlns:a16="http://schemas.microsoft.com/office/drawing/2014/main" id="{7D9CCA54-08A8-4E3F-8ECE-1F745C0E1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0676" y="4803775"/>
                <a:ext cx="622300" cy="561975"/>
              </a:xfrm>
              <a:prstGeom prst="rect">
                <a:avLst/>
              </a:prstGeom>
            </p:spPr>
          </p:pic>
          <p:pic>
            <p:nvPicPr>
              <p:cNvPr id="109" name="Picture 108" descr="db-gray.png">
                <a:extLst>
                  <a:ext uri="{FF2B5EF4-FFF2-40B4-BE49-F238E27FC236}">
                    <a16:creationId xmlns:a16="http://schemas.microsoft.com/office/drawing/2014/main" id="{8EBA88C4-4A25-49EC-AD1B-0EF79852E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3776" y="4803775"/>
                <a:ext cx="622300" cy="561975"/>
              </a:xfrm>
              <a:prstGeom prst="rect">
                <a:avLst/>
              </a:prstGeom>
            </p:spPr>
          </p:pic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5A2A5A7-E45B-4F6A-AAFA-3A5F6B382F96}"/>
              </a:ext>
            </a:extLst>
          </p:cNvPr>
          <p:cNvGrpSpPr/>
          <p:nvPr/>
        </p:nvGrpSpPr>
        <p:grpSpPr>
          <a:xfrm>
            <a:off x="6956462" y="3862757"/>
            <a:ext cx="2201820" cy="1975016"/>
            <a:chOff x="6956462" y="3862757"/>
            <a:chExt cx="2201820" cy="1975016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6DCB39F-66A8-4E76-A3FD-98AE66EA4D7B}"/>
                </a:ext>
              </a:extLst>
            </p:cNvPr>
            <p:cNvSpPr txBox="1"/>
            <p:nvPr/>
          </p:nvSpPr>
          <p:spPr>
            <a:xfrm>
              <a:off x="6956462" y="3862757"/>
              <a:ext cx="2201820" cy="44445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900" b="1" dirty="0"/>
                <a:t>Schema/Row Consolidation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7FE0ADD-4F06-41F3-9181-41F0DF6D3C75}"/>
                </a:ext>
              </a:extLst>
            </p:cNvPr>
            <p:cNvGrpSpPr/>
            <p:nvPr/>
          </p:nvGrpSpPr>
          <p:grpSpPr>
            <a:xfrm>
              <a:off x="7440446" y="4111602"/>
              <a:ext cx="1233853" cy="1195339"/>
              <a:chOff x="5289568" y="2230327"/>
              <a:chExt cx="553810" cy="536383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5FAC3D31-D2B6-4980-83A6-D9551BA3C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89568" y="2230327"/>
                <a:ext cx="250839" cy="473910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3FFF51C5-C454-41DA-A063-1645BB1B3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92539" y="2230327"/>
                <a:ext cx="250839" cy="473910"/>
              </a:xfrm>
              <a:prstGeom prst="rect">
                <a:avLst/>
              </a:prstGeom>
            </p:spPr>
          </p:pic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CF5D97AB-0E47-4891-BA49-AE32E9B28745}"/>
                  </a:ext>
                </a:extLst>
              </p:cNvPr>
              <p:cNvCxnSpPr/>
              <p:nvPr/>
            </p:nvCxnSpPr>
            <p:spPr>
              <a:xfrm>
                <a:off x="5540407" y="2467282"/>
                <a:ext cx="521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A002E675-F4A4-40A8-B1DC-37C7DB86B853}"/>
                  </a:ext>
                </a:extLst>
              </p:cNvPr>
              <p:cNvGrpSpPr/>
              <p:nvPr/>
            </p:nvGrpSpPr>
            <p:grpSpPr>
              <a:xfrm>
                <a:off x="5409892" y="2681840"/>
                <a:ext cx="317500" cy="84870"/>
                <a:chOff x="5409892" y="2681840"/>
                <a:chExt cx="317500" cy="84870"/>
              </a:xfrm>
            </p:grpSpPr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E9DFBAC0-7F23-4F4B-83B8-0A46CBE8EB69}"/>
                    </a:ext>
                  </a:extLst>
                </p:cNvPr>
                <p:cNvCxnSpPr/>
                <p:nvPr/>
              </p:nvCxnSpPr>
              <p:spPr>
                <a:xfrm>
                  <a:off x="5409892" y="2726692"/>
                  <a:ext cx="3175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B6EE7F9C-9077-46C0-B1D3-F2531122A083}"/>
                    </a:ext>
                  </a:extLst>
                </p:cNvPr>
                <p:cNvCxnSpPr/>
                <p:nvPr/>
              </p:nvCxnSpPr>
              <p:spPr>
                <a:xfrm flipV="1">
                  <a:off x="5415279" y="2682703"/>
                  <a:ext cx="0" cy="4306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804E8A50-289E-445A-8348-077E60759E58}"/>
                    </a:ext>
                  </a:extLst>
                </p:cNvPr>
                <p:cNvCxnSpPr/>
                <p:nvPr/>
              </p:nvCxnSpPr>
              <p:spPr>
                <a:xfrm flipV="1">
                  <a:off x="5720703" y="2681840"/>
                  <a:ext cx="0" cy="4306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1F52A549-D583-41E4-92F1-5B09B1A368CC}"/>
                    </a:ext>
                  </a:extLst>
                </p:cNvPr>
                <p:cNvCxnSpPr/>
                <p:nvPr/>
              </p:nvCxnSpPr>
              <p:spPr>
                <a:xfrm flipV="1">
                  <a:off x="5571478" y="2723642"/>
                  <a:ext cx="0" cy="4306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1" name="Picture 120" descr="db-gray.png">
              <a:extLst>
                <a:ext uri="{FF2B5EF4-FFF2-40B4-BE49-F238E27FC236}">
                  <a16:creationId xmlns:a16="http://schemas.microsoft.com/office/drawing/2014/main" id="{033495EE-9838-44AA-B04E-5D84F44D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4862" y="5266150"/>
              <a:ext cx="1525022" cy="571623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8AFB84A-E796-432C-8273-91DE5865817D}"/>
              </a:ext>
            </a:extLst>
          </p:cNvPr>
          <p:cNvGrpSpPr/>
          <p:nvPr/>
        </p:nvGrpSpPr>
        <p:grpSpPr>
          <a:xfrm>
            <a:off x="7099008" y="1592821"/>
            <a:ext cx="1761906" cy="1957801"/>
            <a:chOff x="7099008" y="1592821"/>
            <a:chExt cx="1761906" cy="1957801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8BFA5FE-0563-4C3E-800A-5DFF6E545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9008" y="2214949"/>
              <a:ext cx="659026" cy="688231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D609B272-BC8D-4696-9965-B9FB4817D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63762" y="2214948"/>
              <a:ext cx="659026" cy="688231"/>
            </a:xfrm>
            <a:prstGeom prst="rect">
              <a:avLst/>
            </a:prstGeom>
          </p:spPr>
        </p:pic>
        <p:sp>
          <p:nvSpPr>
            <p:cNvPr id="133" name="Rounded Rectangle 84">
              <a:extLst>
                <a:ext uri="{FF2B5EF4-FFF2-40B4-BE49-F238E27FC236}">
                  <a16:creationId xmlns:a16="http://schemas.microsoft.com/office/drawing/2014/main" id="{AC2FB7C2-93B5-44B8-B4FA-298BF7D8AB79}"/>
                </a:ext>
              </a:extLst>
            </p:cNvPr>
            <p:cNvSpPr/>
            <p:nvPr/>
          </p:nvSpPr>
          <p:spPr>
            <a:xfrm>
              <a:off x="7159061" y="2776129"/>
              <a:ext cx="1660823" cy="254097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285ACEC-33A8-4CC1-8A31-733E1AAFE2B2}"/>
                </a:ext>
              </a:extLst>
            </p:cNvPr>
            <p:cNvSpPr/>
            <p:nvPr/>
          </p:nvSpPr>
          <p:spPr>
            <a:xfrm>
              <a:off x="7358770" y="2836354"/>
              <a:ext cx="138174" cy="13365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3E957C5-554F-4071-A030-131D3761B7BA}"/>
                </a:ext>
              </a:extLst>
            </p:cNvPr>
            <p:cNvSpPr/>
            <p:nvPr/>
          </p:nvSpPr>
          <p:spPr>
            <a:xfrm>
              <a:off x="7924852" y="2834568"/>
              <a:ext cx="138174" cy="13365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ECBCC3B-603E-4DD1-9E3B-B56DF5985B39}"/>
                </a:ext>
              </a:extLst>
            </p:cNvPr>
            <p:cNvSpPr/>
            <p:nvPr/>
          </p:nvSpPr>
          <p:spPr>
            <a:xfrm>
              <a:off x="8465062" y="2834568"/>
              <a:ext cx="138174" cy="13365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68A10116-743D-4488-A054-0532D74C2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01888" y="1857983"/>
              <a:ext cx="659026" cy="688231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7662920-D1CE-4FE6-948F-8AC14D338D29}"/>
                </a:ext>
              </a:extLst>
            </p:cNvPr>
            <p:cNvSpPr txBox="1"/>
            <p:nvPr/>
          </p:nvSpPr>
          <p:spPr>
            <a:xfrm>
              <a:off x="7159061" y="1592821"/>
              <a:ext cx="1668427" cy="4444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900" b="1" dirty="0"/>
                <a:t>Multitenant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D58D99BB-02EF-4E97-8A23-29A305A00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59062" y="3167710"/>
              <a:ext cx="382812" cy="382912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5D4596AF-6C74-4D64-B927-B569FC1E6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62748" y="3175117"/>
              <a:ext cx="1164740" cy="375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139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lang="en-US" altLang="ko-KR" dirty="0"/>
              <a:t>Multitenant Architecture </a:t>
            </a:r>
            <a:endParaRPr kumimoji="1" lang="ja-JP" altLang="en-US" dirty="0"/>
          </a:p>
        </p:txBody>
      </p:sp>
      <p:pic>
        <p:nvPicPr>
          <p:cNvPr id="69" name="Picture 68" descr="pdb-down-orange-2.png">
            <a:extLst>
              <a:ext uri="{FF2B5EF4-FFF2-40B4-BE49-F238E27FC236}">
                <a16:creationId xmlns:a16="http://schemas.microsoft.com/office/drawing/2014/main" id="{84244725-AB47-4FCC-A312-A6B95A4225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255" y="4283570"/>
            <a:ext cx="1307592" cy="1307592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397FD1EA-294B-4E47-9A7B-898214327BEB}"/>
              </a:ext>
            </a:extLst>
          </p:cNvPr>
          <p:cNvGrpSpPr/>
          <p:nvPr/>
        </p:nvGrpSpPr>
        <p:grpSpPr>
          <a:xfrm>
            <a:off x="2794152" y="4054251"/>
            <a:ext cx="1311093" cy="1539404"/>
            <a:chOff x="8256439" y="4285413"/>
            <a:chExt cx="1311093" cy="1539404"/>
          </a:xfrm>
        </p:grpSpPr>
        <p:pic>
          <p:nvPicPr>
            <p:cNvPr id="71" name="Picture 70" descr="pdb-down-red-2.png">
              <a:extLst>
                <a:ext uri="{FF2B5EF4-FFF2-40B4-BE49-F238E27FC236}">
                  <a16:creationId xmlns:a16="http://schemas.microsoft.com/office/drawing/2014/main" id="{EA54B6E9-7962-4A0B-A756-F5D625783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439" y="4513724"/>
              <a:ext cx="1311093" cy="1311093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21B1EDE-6614-44FF-BFCA-BE8719618AF7}"/>
                </a:ext>
              </a:extLst>
            </p:cNvPr>
            <p:cNvSpPr txBox="1"/>
            <p:nvPr/>
          </p:nvSpPr>
          <p:spPr>
            <a:xfrm>
              <a:off x="8452066" y="4285413"/>
              <a:ext cx="866362" cy="268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rgbClr val="5F5F5F"/>
                  </a:solidFill>
                  <a:latin typeface="Calibri"/>
                </a:rPr>
                <a:t>CRM</a:t>
              </a:r>
            </a:p>
            <a:p>
              <a:pPr algn="ctr">
                <a:lnSpc>
                  <a:spcPct val="90000"/>
                </a:lnSpc>
              </a:pPr>
              <a:endParaRPr lang="en-US" dirty="0">
                <a:solidFill>
                  <a:srgbClr val="5F5F5F"/>
                </a:solidFill>
                <a:latin typeface="Calibri"/>
              </a:endParaRPr>
            </a:p>
          </p:txBody>
        </p:sp>
      </p:grpSp>
      <p:pic>
        <p:nvPicPr>
          <p:cNvPr id="73" name="Picture 72" descr="pdb-down-red-2.png">
            <a:extLst>
              <a:ext uri="{FF2B5EF4-FFF2-40B4-BE49-F238E27FC236}">
                <a16:creationId xmlns:a16="http://schemas.microsoft.com/office/drawing/2014/main" id="{8EDF2AF6-2CBB-4F8B-949D-26A17D1011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0" y="4301301"/>
            <a:ext cx="1311093" cy="1311093"/>
          </a:xfrm>
          <a:prstGeom prst="rect">
            <a:avLst/>
          </a:prstGeom>
        </p:spPr>
      </p:pic>
      <p:pic>
        <p:nvPicPr>
          <p:cNvPr id="74" name="Picture 73" descr="pdb-down-red-2.png">
            <a:extLst>
              <a:ext uri="{FF2B5EF4-FFF2-40B4-BE49-F238E27FC236}">
                <a16:creationId xmlns:a16="http://schemas.microsoft.com/office/drawing/2014/main" id="{0C331C00-DC78-49BD-80AA-7167CEDCA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537" y="4301301"/>
            <a:ext cx="1311093" cy="1311093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A4CC1770-8943-4541-B8EB-9D9D695E019F}"/>
              </a:ext>
            </a:extLst>
          </p:cNvPr>
          <p:cNvSpPr txBox="1"/>
          <p:nvPr/>
        </p:nvSpPr>
        <p:spPr>
          <a:xfrm>
            <a:off x="769485" y="4069962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5F5F5F"/>
                </a:solidFill>
                <a:latin typeface="Calibri"/>
              </a:rPr>
              <a:t>Pricing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CB72A6D-38AA-48BB-8294-2B6726A1F128}"/>
              </a:ext>
            </a:extLst>
          </p:cNvPr>
          <p:cNvSpPr txBox="1"/>
          <p:nvPr/>
        </p:nvSpPr>
        <p:spPr>
          <a:xfrm>
            <a:off x="1863183" y="4069962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5F5F5F"/>
                </a:solidFill>
                <a:latin typeface="Calibri"/>
              </a:rPr>
              <a:t>Retail</a:t>
            </a:r>
          </a:p>
        </p:txBody>
      </p:sp>
      <p:pic>
        <p:nvPicPr>
          <p:cNvPr id="143" name="Picture 142" descr="pdb-container-3hot-2.png">
            <a:extLst>
              <a:ext uri="{FF2B5EF4-FFF2-40B4-BE49-F238E27FC236}">
                <a16:creationId xmlns:a16="http://schemas.microsoft.com/office/drawing/2014/main" id="{223F73E3-B88B-47E3-83BE-3089B302E0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3" y="5358654"/>
            <a:ext cx="3145536" cy="393192"/>
          </a:xfrm>
          <a:prstGeom prst="rect">
            <a:avLst/>
          </a:prstGeom>
        </p:spPr>
      </p:pic>
      <p:pic>
        <p:nvPicPr>
          <p:cNvPr id="144" name="Picture 18" descr="SGA.png">
            <a:extLst>
              <a:ext uri="{FF2B5EF4-FFF2-40B4-BE49-F238E27FC236}">
                <a16:creationId xmlns:a16="http://schemas.microsoft.com/office/drawing/2014/main" id="{227A9DE9-314D-4125-BCC4-2AC3B0A2906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67122" y="1543107"/>
            <a:ext cx="2255838" cy="245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CCC3D6-1A43-4FDA-8E47-758999400888}"/>
              </a:ext>
            </a:extLst>
          </p:cNvPr>
          <p:cNvSpPr/>
          <p:nvPr/>
        </p:nvSpPr>
        <p:spPr>
          <a:xfrm>
            <a:off x="321025" y="5181956"/>
            <a:ext cx="4027251" cy="120911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8FDF1AE-DB1B-4677-B156-697F0D0EE32C}"/>
              </a:ext>
            </a:extLst>
          </p:cNvPr>
          <p:cNvSpPr txBox="1"/>
          <p:nvPr/>
        </p:nvSpPr>
        <p:spPr>
          <a:xfrm>
            <a:off x="588620" y="5946588"/>
            <a:ext cx="3474926" cy="1816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D1350F"/>
                </a:solidFill>
                <a:latin typeface="Calibri"/>
              </a:rPr>
              <a:t>Multitenant Container Database(CDB : ROOT)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4E11447-36C8-4B70-95B5-B8F27C76C0F9}"/>
              </a:ext>
            </a:extLst>
          </p:cNvPr>
          <p:cNvSpPr/>
          <p:nvPr/>
        </p:nvSpPr>
        <p:spPr>
          <a:xfrm>
            <a:off x="552899" y="3994207"/>
            <a:ext cx="4415877" cy="1504115"/>
          </a:xfrm>
          <a:prstGeom prst="rect">
            <a:avLst/>
          </a:prstGeom>
          <a:noFill/>
          <a:ln w="19050">
            <a:solidFill>
              <a:srgbClr val="00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C01D771-D2ED-41BE-9140-6A4900C21492}"/>
              </a:ext>
            </a:extLst>
          </p:cNvPr>
          <p:cNvSpPr txBox="1"/>
          <p:nvPr/>
        </p:nvSpPr>
        <p:spPr>
          <a:xfrm>
            <a:off x="3715316" y="4105866"/>
            <a:ext cx="1992762" cy="1737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0033CC"/>
                </a:solidFill>
                <a:latin typeface="Calibri"/>
              </a:rPr>
              <a:t>Pluggable Database(PDB)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id="{C8DEC8C5-9C43-4F85-A28A-8BFEB345C07A}"/>
              </a:ext>
            </a:extLst>
          </p:cNvPr>
          <p:cNvSpPr txBox="1">
            <a:spLocks/>
          </p:cNvSpPr>
          <p:nvPr/>
        </p:nvSpPr>
        <p:spPr>
          <a:xfrm>
            <a:off x="4776892" y="1571406"/>
            <a:ext cx="7094083" cy="208619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dirty="0"/>
              <a:t>PDB</a:t>
            </a:r>
            <a:r>
              <a:rPr lang="ko-KR" altLang="en-US" sz="1800" dirty="0"/>
              <a:t>들은 </a:t>
            </a:r>
            <a:r>
              <a:rPr lang="en-US" altLang="ko-KR" sz="1800" dirty="0"/>
              <a:t>SGA, Background Processes, Redo, Control Files, </a:t>
            </a:r>
            <a:r>
              <a:rPr lang="en-US" altLang="ko-KR" sz="1800" dirty="0" err="1"/>
              <a:t>Spfile</a:t>
            </a:r>
            <a:r>
              <a:rPr lang="en-US" altLang="ko-KR" sz="1800" dirty="0"/>
              <a:t> </a:t>
            </a:r>
            <a:r>
              <a:rPr lang="ko-KR" altLang="en-US" sz="1800" dirty="0"/>
              <a:t>등을 공유</a:t>
            </a:r>
            <a:endParaRPr lang="en-US" altLang="ko-KR" sz="1800" dirty="0"/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dirty="0"/>
              <a:t>PDB</a:t>
            </a:r>
            <a:r>
              <a:rPr lang="ko-KR" altLang="en-US" sz="1800" dirty="0"/>
              <a:t>는 각자의 </a:t>
            </a:r>
            <a:r>
              <a:rPr lang="en-US" altLang="ko-KR" sz="1800" dirty="0"/>
              <a:t>SYSTEM, SYSAUX, </a:t>
            </a:r>
            <a:r>
              <a:rPr lang="ko-KR" altLang="en-US" sz="1800" dirty="0"/>
              <a:t>사용자 </a:t>
            </a:r>
            <a:r>
              <a:rPr lang="en-US" altLang="ko-KR" sz="1800" dirty="0"/>
              <a:t>Tablespace</a:t>
            </a:r>
            <a:r>
              <a:rPr lang="ko-KR" altLang="en-US" sz="1800" dirty="0"/>
              <a:t>가 있고 </a:t>
            </a:r>
            <a:r>
              <a:rPr lang="en-US" altLang="ko-KR" sz="1800" dirty="0"/>
              <a:t>Temp</a:t>
            </a:r>
            <a:r>
              <a:rPr lang="ko-KR" altLang="en-US" sz="1800" dirty="0"/>
              <a:t>를 선택적으로 소유할 수 있음</a:t>
            </a:r>
            <a:endParaRPr lang="en-US" sz="1800" dirty="0"/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800" dirty="0"/>
              <a:t>각각의 데이터 베이스에</a:t>
            </a:r>
            <a:r>
              <a:rPr lang="en-US" altLang="ko-KR" sz="1800" dirty="0"/>
              <a:t>(PDBs)</a:t>
            </a:r>
            <a:r>
              <a:rPr lang="ko-KR" altLang="en-US" sz="1800" dirty="0"/>
              <a:t>에 연결된 고객 세션</a:t>
            </a:r>
            <a:r>
              <a:rPr lang="en-US" altLang="ko-KR" sz="1800" dirty="0"/>
              <a:t>(</a:t>
            </a:r>
            <a:r>
              <a:rPr lang="en-US" sz="1800" dirty="0"/>
              <a:t>Foreground sessions)</a:t>
            </a:r>
            <a:r>
              <a:rPr lang="ko-KR" altLang="en-US" sz="1800" dirty="0"/>
              <a:t>들은 연결된 데이터 베이스의 데이터만 접근 가능</a:t>
            </a:r>
            <a:endParaRPr lang="en-US" altLang="ko-KR" sz="1800" dirty="0"/>
          </a:p>
        </p:txBody>
      </p:sp>
      <p:graphicFrame>
        <p:nvGraphicFramePr>
          <p:cNvPr id="151" name="Chart 150">
            <a:extLst>
              <a:ext uri="{FF2B5EF4-FFF2-40B4-BE49-F238E27FC236}">
                <a16:creationId xmlns:a16="http://schemas.microsoft.com/office/drawing/2014/main" id="{9EE71553-BE77-425A-A1E7-0D3D2F38149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344299" y="3753206"/>
          <a:ext cx="4692253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2" name="Content Placeholder 2">
            <a:extLst>
              <a:ext uri="{FF2B5EF4-FFF2-40B4-BE49-F238E27FC236}">
                <a16:creationId xmlns:a16="http://schemas.microsoft.com/office/drawing/2014/main" id="{5FA3EF33-9DEA-4C12-BC54-D74F9A38666F}"/>
              </a:ext>
            </a:extLst>
          </p:cNvPr>
          <p:cNvSpPr txBox="1">
            <a:spLocks/>
          </p:cNvSpPr>
          <p:nvPr/>
        </p:nvSpPr>
        <p:spPr>
          <a:xfrm>
            <a:off x="6647147" y="6377188"/>
            <a:ext cx="4277015" cy="2313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>
                <a:solidFill>
                  <a:srgbClr val="FF0000"/>
                </a:solidFill>
              </a:rPr>
              <a:t>데이터베이스</a:t>
            </a:r>
            <a:r>
              <a:rPr lang="en-US" altLang="ko-KR" sz="1000" dirty="0">
                <a:solidFill>
                  <a:srgbClr val="FF0000"/>
                </a:solidFill>
              </a:rPr>
              <a:t>(PDBs)</a:t>
            </a:r>
            <a:r>
              <a:rPr lang="ko-KR" altLang="en-US" sz="1000" dirty="0">
                <a:solidFill>
                  <a:srgbClr val="FF0000"/>
                </a:solidFill>
              </a:rPr>
              <a:t>들을 추가 해도 상대적으로 적은 양의 메모리만 증가</a:t>
            </a:r>
            <a:endParaRPr 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9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0357E-7 1.56091E-6 L 0.00052 -0.35433 " pathEditMode="relative" ptsTypes="AA">
                                      <p:cBhvr>
                                        <p:cTn id="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7" grpId="0"/>
      <p:bldGraphic spid="151" grpId="0">
        <p:bldAsOne/>
      </p:bldGraphic>
      <p:bldGraphic spid="151" grpId="1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78" y="4040832"/>
            <a:ext cx="7167465" cy="1325563"/>
          </a:xfrm>
        </p:spPr>
        <p:txBody>
          <a:bodyPr/>
          <a:lstStyle/>
          <a:p>
            <a:r>
              <a:rPr kumimoji="1" lang="en-US" altLang="ja-JP" dirty="0"/>
              <a:t>Cloud </a:t>
            </a:r>
            <a:r>
              <a:rPr kumimoji="1" lang="ko-KR" altLang="en-US" dirty="0"/>
              <a:t>실습 환경 구성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475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en-US" altLang="ja-JP" dirty="0"/>
              <a:t>Virtual Cloud Network</a:t>
            </a:r>
            <a:r>
              <a:rPr kumimoji="1" lang="ko-KR" altLang="en-US" dirty="0"/>
              <a:t>구성</a:t>
            </a:r>
            <a:endParaRPr kumimoji="1" lang="ja-JP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A6B15E-6BF1-4105-A3FC-92DA1E39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9" y="1425685"/>
            <a:ext cx="3723945" cy="24401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53B6F6-AFA6-4163-BDA6-6D0C1B65485A}"/>
              </a:ext>
            </a:extLst>
          </p:cNvPr>
          <p:cNvSpPr/>
          <p:nvPr/>
        </p:nvSpPr>
        <p:spPr>
          <a:xfrm>
            <a:off x="2275444" y="2978497"/>
            <a:ext cx="1780507" cy="276225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93679-1226-400C-984C-C9F31F7EB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25" y="4560777"/>
            <a:ext cx="4444545" cy="1743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8BE44B-38B4-4EAF-A555-371A37C1BF9B}"/>
              </a:ext>
            </a:extLst>
          </p:cNvPr>
          <p:cNvSpPr/>
          <p:nvPr/>
        </p:nvSpPr>
        <p:spPr>
          <a:xfrm>
            <a:off x="1204137" y="5294201"/>
            <a:ext cx="1780507" cy="276225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FF22D-B4A1-4735-9F47-1206CD5C5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655" y="1418848"/>
            <a:ext cx="5286375" cy="4885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F7311F-8A52-49AB-93FC-870F2961C23C}"/>
              </a:ext>
            </a:extLst>
          </p:cNvPr>
          <p:cNvSpPr/>
          <p:nvPr/>
        </p:nvSpPr>
        <p:spPr>
          <a:xfrm>
            <a:off x="5883270" y="6009754"/>
            <a:ext cx="1780507" cy="276225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03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3DCCAD-65B7-574D-907E-AC633376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5" y="365125"/>
            <a:ext cx="11410522" cy="1325563"/>
          </a:xfrm>
        </p:spPr>
        <p:txBody>
          <a:bodyPr/>
          <a:lstStyle/>
          <a:p>
            <a:r>
              <a:rPr kumimoji="1" lang="en-US" altLang="ja-JP" dirty="0"/>
              <a:t>Virtual Cloud Network</a:t>
            </a:r>
            <a:r>
              <a:rPr kumimoji="1" lang="ko-KR" altLang="en-US" dirty="0"/>
              <a:t>구성 </a:t>
            </a:r>
            <a:r>
              <a:rPr kumimoji="1" lang="en-US" altLang="ko-KR" dirty="0"/>
              <a:t>–subnet / security</a:t>
            </a:r>
            <a:endParaRPr kumimoji="1" lang="ja-JP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8AFC00-5B2E-4F46-98F0-9E1578B0B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86" y="1873862"/>
            <a:ext cx="5331461" cy="4581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224BE2-134D-448C-91C8-AE8606014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73862"/>
            <a:ext cx="5761021" cy="2431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6D537F-5CF4-4966-A9E2-C389D47FD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357900"/>
            <a:ext cx="5761021" cy="21349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0392F7-73D3-4989-ABED-6444FE582E0A}"/>
              </a:ext>
            </a:extLst>
          </p:cNvPr>
          <p:cNvSpPr txBox="1"/>
          <p:nvPr/>
        </p:nvSpPr>
        <p:spPr>
          <a:xfrm>
            <a:off x="863735" y="1471613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4E3629"/>
                </a:solidFill>
                <a:latin typeface="Calibri"/>
              </a:rPr>
              <a:t> </a:t>
            </a:r>
            <a:r>
              <a:rPr lang="en-US" altLang="ko-KR" sz="1400" dirty="0">
                <a:solidFill>
                  <a:srgbClr val="4E3629"/>
                </a:solidFill>
                <a:latin typeface="+mn-ea"/>
              </a:rPr>
              <a:t>Subnet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786D0-4B1F-49EB-BD53-5A044932A3E7}"/>
              </a:ext>
            </a:extLst>
          </p:cNvPr>
          <p:cNvSpPr/>
          <p:nvPr/>
        </p:nvSpPr>
        <p:spPr>
          <a:xfrm>
            <a:off x="597036" y="1471613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2F441-BF00-4ED0-8F56-B3FA8D71A73B}"/>
              </a:ext>
            </a:extLst>
          </p:cNvPr>
          <p:cNvSpPr txBox="1"/>
          <p:nvPr/>
        </p:nvSpPr>
        <p:spPr>
          <a:xfrm>
            <a:off x="6607310" y="1452563"/>
            <a:ext cx="459409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4E3629"/>
                </a:solidFill>
                <a:latin typeface="Calibri"/>
              </a:rPr>
              <a:t> Security</a:t>
            </a:r>
            <a:endParaRPr lang="en-US" sz="1400" dirty="0">
              <a:solidFill>
                <a:srgbClr val="4E3629"/>
              </a:solidFill>
              <a:latin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DE4115-DEB1-4EC3-8CED-3DCD6E3177F3}"/>
              </a:ext>
            </a:extLst>
          </p:cNvPr>
          <p:cNvSpPr/>
          <p:nvPr/>
        </p:nvSpPr>
        <p:spPr>
          <a:xfrm>
            <a:off x="6340611" y="1452563"/>
            <a:ext cx="266700" cy="276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05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racle OpenWorld 2019">
      <a:dk1>
        <a:srgbClr val="4E3629"/>
      </a:dk1>
      <a:lt1>
        <a:sysClr val="window" lastClr="FFFFFF"/>
      </a:lt1>
      <a:dk2>
        <a:srgbClr val="4E3629"/>
      </a:dk2>
      <a:lt2>
        <a:srgbClr val="E0E2E1"/>
      </a:lt2>
      <a:accent1>
        <a:srgbClr val="D1350F"/>
      </a:accent1>
      <a:accent2>
        <a:srgbClr val="F5B642"/>
      </a:accent2>
      <a:accent3>
        <a:srgbClr val="9DBEC4"/>
      </a:accent3>
      <a:accent4>
        <a:srgbClr val="006E43"/>
      </a:accent4>
      <a:accent5>
        <a:srgbClr val="4E3629"/>
      </a:accent5>
      <a:accent6>
        <a:srgbClr val="4E3629"/>
      </a:accent6>
      <a:hlink>
        <a:srgbClr val="9DBEC4"/>
      </a:hlink>
      <a:folHlink>
        <a:srgbClr val="F5B64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err="1" smtClean="0">
            <a:latin typeface="Oracle Sans Light" panose="020B0403020204020204" pitchFamily="34" charset="0"/>
            <a:cs typeface="Oracle Sans Light" panose="020B04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27470</TotalTime>
  <Words>943</Words>
  <Application>Microsoft Office PowerPoint</Application>
  <PresentationFormat>Widescreen</PresentationFormat>
  <Paragraphs>261</Paragraphs>
  <Slides>39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Open Sans Light</vt:lpstr>
      <vt:lpstr>맑은 고딕</vt:lpstr>
      <vt:lpstr>Arial</vt:lpstr>
      <vt:lpstr>Calibri</vt:lpstr>
      <vt:lpstr>Georgia</vt:lpstr>
      <vt:lpstr>Oracle Sans</vt:lpstr>
      <vt:lpstr>Oracle Sans Extra Bold</vt:lpstr>
      <vt:lpstr>Oracle Sans Light</vt:lpstr>
      <vt:lpstr>Times New Roman</vt:lpstr>
      <vt:lpstr>Wingdings</vt:lpstr>
      <vt:lpstr>Office Theme</vt:lpstr>
      <vt:lpstr>Oracle Database 19c  Multitenant  Hands-On</vt:lpstr>
      <vt:lpstr>1. Multitenant  개념  2. Cloud 실습환경 구성  3. Hands-On      - Multitenant Architecture      - PDB 추가 ,open ,close      - PDB 접속      - USER       - PDB clone      - Resource manager for PDB       - PDB snapshot carousel      - PDB Refreshable Clone  </vt:lpstr>
      <vt:lpstr>Multitenant 개념</vt:lpstr>
      <vt:lpstr>Consolidation Architecture의 변화</vt:lpstr>
      <vt:lpstr>Comparing Database Consolidation Architectures</vt:lpstr>
      <vt:lpstr>Multitenant Architecture </vt:lpstr>
      <vt:lpstr>Cloud 실습 환경 구성</vt:lpstr>
      <vt:lpstr>Virtual Cloud Network구성</vt:lpstr>
      <vt:lpstr>Virtual Cloud Network구성 –subnet / security</vt:lpstr>
      <vt:lpstr>실습 인스턴스 생성</vt:lpstr>
      <vt:lpstr>실습 인스턴스 생성</vt:lpstr>
      <vt:lpstr>실습 인스턴스 접속</vt:lpstr>
      <vt:lpstr>EM Express </vt:lpstr>
      <vt:lpstr>Hands-On</vt:lpstr>
      <vt:lpstr>Multitenant Architecture  </vt:lpstr>
      <vt:lpstr>Multitenant Architecture  </vt:lpstr>
      <vt:lpstr>PDB 추가,open, close</vt:lpstr>
      <vt:lpstr>PDB 추가,open, close</vt:lpstr>
      <vt:lpstr>PDB 추가,open, close</vt:lpstr>
      <vt:lpstr>PDB 접속</vt:lpstr>
      <vt:lpstr>PDB 접속</vt:lpstr>
      <vt:lpstr>PDB 접속</vt:lpstr>
      <vt:lpstr>User </vt:lpstr>
      <vt:lpstr>User </vt:lpstr>
      <vt:lpstr>Clone </vt:lpstr>
      <vt:lpstr>Clone </vt:lpstr>
      <vt:lpstr>Clone </vt:lpstr>
      <vt:lpstr>Resource manager for PDB</vt:lpstr>
      <vt:lpstr>Resource manager for PDB</vt:lpstr>
      <vt:lpstr>Resource manager for PDB</vt:lpstr>
      <vt:lpstr>Resource manager for PDB</vt:lpstr>
      <vt:lpstr>Resource manager for PDB</vt:lpstr>
      <vt:lpstr>PDB Snapshot carousel</vt:lpstr>
      <vt:lpstr>PDB Snapshot carousel</vt:lpstr>
      <vt:lpstr>PDB Refreshable clone btw 2 cdbs</vt:lpstr>
      <vt:lpstr>PDB Refreshable clone btw 2 cdbs</vt:lpstr>
      <vt:lpstr>PDB Refreshable clone btw 2 cdbs</vt:lpstr>
      <vt:lpstr>PDB Refreshable clone btw 2 cdbs</vt:lpstr>
      <vt:lpstr>PDB Refreshable clone btw 2 cdbs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JinWoo EOm</dc:creator>
  <cp:lastModifiedBy>Kyungjin Yoo</cp:lastModifiedBy>
  <cp:revision>495</cp:revision>
  <dcterms:created xsi:type="dcterms:W3CDTF">2019-07-29T19:16:51Z</dcterms:created>
  <dcterms:modified xsi:type="dcterms:W3CDTF">2019-12-13T07:07:17Z</dcterms:modified>
</cp:coreProperties>
</file>